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447" r:id="rId3"/>
    <p:sldId id="448" r:id="rId4"/>
    <p:sldId id="435" r:id="rId5"/>
    <p:sldId id="285" r:id="rId6"/>
    <p:sldId id="322" r:id="rId7"/>
    <p:sldId id="428" r:id="rId8"/>
    <p:sldId id="439" r:id="rId9"/>
    <p:sldId id="440" r:id="rId10"/>
    <p:sldId id="438" r:id="rId11"/>
    <p:sldId id="442" r:id="rId12"/>
    <p:sldId id="427" r:id="rId13"/>
    <p:sldId id="443" r:id="rId14"/>
    <p:sldId id="444" r:id="rId15"/>
    <p:sldId id="432" r:id="rId16"/>
  </p:sldIdLst>
  <p:sldSz cx="18288000" cy="10287000"/>
  <p:notesSz cx="6858000" cy="9144000"/>
  <p:embeddedFontLst>
    <p:embeddedFont>
      <p:font typeface="Plumb Medium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lumb Black" charset="0"/>
      <p:bold r:id="rId23"/>
    </p:embeddedFont>
    <p:embeddedFont>
      <p:font typeface="PlumbCondense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7AA2BA"/>
    <a:srgbClr val="99D3F0"/>
    <a:srgbClr val="336699"/>
    <a:srgbClr val="713875"/>
    <a:srgbClr val="A4E2E3"/>
    <a:srgbClr val="9BDFE0"/>
    <a:srgbClr val="77F0F2"/>
    <a:srgbClr val="9EBFCA"/>
    <a:srgbClr val="6F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 autoAdjust="0"/>
    <p:restoredTop sz="94622" autoAdjust="0"/>
  </p:normalViewPr>
  <p:slideViewPr>
    <p:cSldViewPr>
      <p:cViewPr varScale="1">
        <p:scale>
          <a:sx n="48" d="100"/>
          <a:sy n="48" d="100"/>
        </p:scale>
        <p:origin x="7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92BA0-5334-4BD0-96C0-3625D546E77B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E45F3C15-A8B1-4DC7-9C5C-BD84174257B6}">
      <dgm:prSet phldrT="[Текст]"/>
      <dgm:spPr/>
      <dgm:t>
        <a:bodyPr/>
        <a:lstStyle/>
        <a:p>
          <a:r>
            <a:rPr lang="ru-RU" dirty="0" smtClean="0"/>
            <a:t>2020 год – 40%</a:t>
          </a:r>
          <a:endParaRPr lang="ru-RU" dirty="0"/>
        </a:p>
      </dgm:t>
    </dgm:pt>
    <dgm:pt modelId="{D40725AA-118F-4656-8BC1-C9E85E1FD225}" type="parTrans" cxnId="{358EF03C-85B5-4A90-A79D-98B35A0C12CE}">
      <dgm:prSet/>
      <dgm:spPr/>
      <dgm:t>
        <a:bodyPr/>
        <a:lstStyle/>
        <a:p>
          <a:endParaRPr lang="ru-RU"/>
        </a:p>
      </dgm:t>
    </dgm:pt>
    <dgm:pt modelId="{405077B6-D741-4A11-BB91-5775237B7005}" type="sibTrans" cxnId="{358EF03C-85B5-4A90-A79D-98B35A0C12CE}">
      <dgm:prSet/>
      <dgm:spPr/>
      <dgm:t>
        <a:bodyPr/>
        <a:lstStyle/>
        <a:p>
          <a:endParaRPr lang="ru-RU"/>
        </a:p>
      </dgm:t>
    </dgm:pt>
    <dgm:pt modelId="{4FDCE402-407A-46EB-BD92-43E631AAAFEF}">
      <dgm:prSet phldrT="[Текст]"/>
      <dgm:spPr/>
      <dgm:t>
        <a:bodyPr/>
        <a:lstStyle/>
        <a:p>
          <a:r>
            <a:rPr lang="ru-RU" dirty="0" smtClean="0"/>
            <a:t>2021 год – 60%</a:t>
          </a:r>
          <a:endParaRPr lang="ru-RU" dirty="0"/>
        </a:p>
      </dgm:t>
    </dgm:pt>
    <dgm:pt modelId="{7B5BED40-18AF-47CB-AF2E-C06C049A777A}" type="parTrans" cxnId="{1D2F524D-D440-44E2-8DE9-6C1CF6909DE2}">
      <dgm:prSet/>
      <dgm:spPr/>
      <dgm:t>
        <a:bodyPr/>
        <a:lstStyle/>
        <a:p>
          <a:endParaRPr lang="ru-RU"/>
        </a:p>
      </dgm:t>
    </dgm:pt>
    <dgm:pt modelId="{28DA3ACD-594C-429C-A5C0-FF882F1F1FB0}" type="sibTrans" cxnId="{1D2F524D-D440-44E2-8DE9-6C1CF6909DE2}">
      <dgm:prSet/>
      <dgm:spPr/>
      <dgm:t>
        <a:bodyPr/>
        <a:lstStyle/>
        <a:p>
          <a:endParaRPr lang="ru-RU"/>
        </a:p>
      </dgm:t>
    </dgm:pt>
    <dgm:pt modelId="{CB84396A-4018-40A0-9F62-818AB52727BA}">
      <dgm:prSet phldrT="[Текст]"/>
      <dgm:spPr/>
      <dgm:t>
        <a:bodyPr/>
        <a:lstStyle/>
        <a:p>
          <a:r>
            <a:rPr lang="ru-RU" dirty="0" smtClean="0"/>
            <a:t>2022 год – 100%</a:t>
          </a:r>
          <a:endParaRPr lang="ru-RU" dirty="0"/>
        </a:p>
      </dgm:t>
    </dgm:pt>
    <dgm:pt modelId="{D335A9D7-31C9-4326-9C6E-500E511E9DA6}" type="parTrans" cxnId="{5B8CEABE-56AD-4CAD-91EA-45A547F857B7}">
      <dgm:prSet/>
      <dgm:spPr/>
      <dgm:t>
        <a:bodyPr/>
        <a:lstStyle/>
        <a:p>
          <a:endParaRPr lang="ru-RU"/>
        </a:p>
      </dgm:t>
    </dgm:pt>
    <dgm:pt modelId="{0CB4D79E-41C5-4367-8CB9-EC364CAB7D2E}" type="sibTrans" cxnId="{5B8CEABE-56AD-4CAD-91EA-45A547F857B7}">
      <dgm:prSet/>
      <dgm:spPr/>
      <dgm:t>
        <a:bodyPr/>
        <a:lstStyle/>
        <a:p>
          <a:endParaRPr lang="ru-RU"/>
        </a:p>
      </dgm:t>
    </dgm:pt>
    <dgm:pt modelId="{F8A42DBB-C306-4340-852F-B298F066CBAA}" type="pres">
      <dgm:prSet presAssocID="{C1392BA0-5334-4BD0-96C0-3625D546E77B}" presName="CompostProcess" presStyleCnt="0">
        <dgm:presLayoutVars>
          <dgm:dir/>
          <dgm:resizeHandles val="exact"/>
        </dgm:presLayoutVars>
      </dgm:prSet>
      <dgm:spPr/>
    </dgm:pt>
    <dgm:pt modelId="{27C49B18-A3E9-47D0-AFFB-1CCD7FA18983}" type="pres">
      <dgm:prSet presAssocID="{C1392BA0-5334-4BD0-96C0-3625D546E77B}" presName="arrow" presStyleLbl="bgShp" presStyleIdx="0" presStyleCnt="1" custLinFactNeighborX="81642" custLinFactNeighborY="23719"/>
      <dgm:spPr/>
    </dgm:pt>
    <dgm:pt modelId="{54D49C60-004B-4E0B-A5E7-CF22DD36166E}" type="pres">
      <dgm:prSet presAssocID="{C1392BA0-5334-4BD0-96C0-3625D546E77B}" presName="linearProcess" presStyleCnt="0"/>
      <dgm:spPr/>
    </dgm:pt>
    <dgm:pt modelId="{141C5B1E-CC45-4749-8FB9-738BB52C1A37}" type="pres">
      <dgm:prSet presAssocID="{E45F3C15-A8B1-4DC7-9C5C-BD84174257B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229A7-8F0C-4E54-8F2E-05432F9C29A5}" type="pres">
      <dgm:prSet presAssocID="{405077B6-D741-4A11-BB91-5775237B7005}" presName="sibTrans" presStyleCnt="0"/>
      <dgm:spPr/>
    </dgm:pt>
    <dgm:pt modelId="{ACC9EA2E-AAF2-43A2-9D88-F81CC0FCEB14}" type="pres">
      <dgm:prSet presAssocID="{4FDCE402-407A-46EB-BD92-43E631AAAF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D3E1F-E22D-4440-89D2-B14384014643}" type="pres">
      <dgm:prSet presAssocID="{28DA3ACD-594C-429C-A5C0-FF882F1F1FB0}" presName="sibTrans" presStyleCnt="0"/>
      <dgm:spPr/>
    </dgm:pt>
    <dgm:pt modelId="{9CD02F85-5C98-40C3-B4BB-68737EF9ADB5}" type="pres">
      <dgm:prSet presAssocID="{CB84396A-4018-40A0-9F62-818AB52727B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F524D-D440-44E2-8DE9-6C1CF6909DE2}" srcId="{C1392BA0-5334-4BD0-96C0-3625D546E77B}" destId="{4FDCE402-407A-46EB-BD92-43E631AAAFEF}" srcOrd="1" destOrd="0" parTransId="{7B5BED40-18AF-47CB-AF2E-C06C049A777A}" sibTransId="{28DA3ACD-594C-429C-A5C0-FF882F1F1FB0}"/>
    <dgm:cxn modelId="{8E037C3F-B4B2-4036-91F0-B263FACCD913}" type="presOf" srcId="{CB84396A-4018-40A0-9F62-818AB52727BA}" destId="{9CD02F85-5C98-40C3-B4BB-68737EF9ADB5}" srcOrd="0" destOrd="0" presId="urn:microsoft.com/office/officeart/2005/8/layout/hProcess9"/>
    <dgm:cxn modelId="{AF9FF5E7-1316-4266-9679-AAA4B1728043}" type="presOf" srcId="{C1392BA0-5334-4BD0-96C0-3625D546E77B}" destId="{F8A42DBB-C306-4340-852F-B298F066CBAA}" srcOrd="0" destOrd="0" presId="urn:microsoft.com/office/officeart/2005/8/layout/hProcess9"/>
    <dgm:cxn modelId="{B208D3F1-B8A2-423D-B884-8A470E361A8F}" type="presOf" srcId="{E45F3C15-A8B1-4DC7-9C5C-BD84174257B6}" destId="{141C5B1E-CC45-4749-8FB9-738BB52C1A37}" srcOrd="0" destOrd="0" presId="urn:microsoft.com/office/officeart/2005/8/layout/hProcess9"/>
    <dgm:cxn modelId="{358EF03C-85B5-4A90-A79D-98B35A0C12CE}" srcId="{C1392BA0-5334-4BD0-96C0-3625D546E77B}" destId="{E45F3C15-A8B1-4DC7-9C5C-BD84174257B6}" srcOrd="0" destOrd="0" parTransId="{D40725AA-118F-4656-8BC1-C9E85E1FD225}" sibTransId="{405077B6-D741-4A11-BB91-5775237B7005}"/>
    <dgm:cxn modelId="{5B8CEABE-56AD-4CAD-91EA-45A547F857B7}" srcId="{C1392BA0-5334-4BD0-96C0-3625D546E77B}" destId="{CB84396A-4018-40A0-9F62-818AB52727BA}" srcOrd="2" destOrd="0" parTransId="{D335A9D7-31C9-4326-9C6E-500E511E9DA6}" sibTransId="{0CB4D79E-41C5-4367-8CB9-EC364CAB7D2E}"/>
    <dgm:cxn modelId="{B2354374-8880-4092-9B4E-15F405D96AAC}" type="presOf" srcId="{4FDCE402-407A-46EB-BD92-43E631AAAFEF}" destId="{ACC9EA2E-AAF2-43A2-9D88-F81CC0FCEB14}" srcOrd="0" destOrd="0" presId="urn:microsoft.com/office/officeart/2005/8/layout/hProcess9"/>
    <dgm:cxn modelId="{B24ED320-0A79-407F-B086-2E7B898EBD61}" type="presParOf" srcId="{F8A42DBB-C306-4340-852F-B298F066CBAA}" destId="{27C49B18-A3E9-47D0-AFFB-1CCD7FA18983}" srcOrd="0" destOrd="0" presId="urn:microsoft.com/office/officeart/2005/8/layout/hProcess9"/>
    <dgm:cxn modelId="{8FEF5F12-4C1C-4577-90E0-49FCAFF2C780}" type="presParOf" srcId="{F8A42DBB-C306-4340-852F-B298F066CBAA}" destId="{54D49C60-004B-4E0B-A5E7-CF22DD36166E}" srcOrd="1" destOrd="0" presId="urn:microsoft.com/office/officeart/2005/8/layout/hProcess9"/>
    <dgm:cxn modelId="{CFD79B06-B529-46DD-A451-17978232AD1F}" type="presParOf" srcId="{54D49C60-004B-4E0B-A5E7-CF22DD36166E}" destId="{141C5B1E-CC45-4749-8FB9-738BB52C1A37}" srcOrd="0" destOrd="0" presId="urn:microsoft.com/office/officeart/2005/8/layout/hProcess9"/>
    <dgm:cxn modelId="{04DD4441-366A-4BE7-95CE-4B0E8541E0B6}" type="presParOf" srcId="{54D49C60-004B-4E0B-A5E7-CF22DD36166E}" destId="{A32229A7-8F0C-4E54-8F2E-05432F9C29A5}" srcOrd="1" destOrd="0" presId="urn:microsoft.com/office/officeart/2005/8/layout/hProcess9"/>
    <dgm:cxn modelId="{E9ABF3AD-09BA-42DB-B618-78179C97E1BD}" type="presParOf" srcId="{54D49C60-004B-4E0B-A5E7-CF22DD36166E}" destId="{ACC9EA2E-AAF2-43A2-9D88-F81CC0FCEB14}" srcOrd="2" destOrd="0" presId="urn:microsoft.com/office/officeart/2005/8/layout/hProcess9"/>
    <dgm:cxn modelId="{C2BCC004-BC4B-4EFF-847D-96829AB427F7}" type="presParOf" srcId="{54D49C60-004B-4E0B-A5E7-CF22DD36166E}" destId="{90AD3E1F-E22D-4440-89D2-B14384014643}" srcOrd="3" destOrd="0" presId="urn:microsoft.com/office/officeart/2005/8/layout/hProcess9"/>
    <dgm:cxn modelId="{94967B70-E888-4A3E-B378-99FB356F38A9}" type="presParOf" srcId="{54D49C60-004B-4E0B-A5E7-CF22DD36166E}" destId="{9CD02F85-5C98-40C3-B4BB-68737EF9ADB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8C55B-08D6-4FEF-947E-4A469901E412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ED98-C633-4977-B9B1-1E7D6ABE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4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3ED98-C633-4977-B9B1-1E7D6ABEB3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orused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47532" y="571500"/>
            <a:ext cx="12383268" cy="471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15"/>
              </a:lnSpc>
            </a:pPr>
            <a:r>
              <a:rPr lang="en-US" sz="4000" b="1" i="0" spc="319" dirty="0">
                <a:solidFill>
                  <a:srgbClr val="96D3E8"/>
                </a:solidFill>
                <a:latin typeface="Plumb Medium" pitchFamily="2" charset="0"/>
              </a:rPr>
              <a:t>НАЦИОНАЛЬНЫЙ ПРОЕКТ</a:t>
            </a:r>
            <a:r>
              <a:rPr lang="ru-RU" sz="4000" b="1" i="0" spc="319" dirty="0">
                <a:solidFill>
                  <a:srgbClr val="96D3E8"/>
                </a:solidFill>
                <a:latin typeface="Plumb Medium" pitchFamily="2" charset="0"/>
              </a:rPr>
              <a:t> «ОБРАЗОВАНИЕ»</a:t>
            </a:r>
            <a:endParaRPr lang="en-US" sz="2800" b="1" i="0" spc="319" dirty="0">
              <a:solidFill>
                <a:srgbClr val="96D3E8"/>
              </a:solidFill>
              <a:latin typeface="Plumb Medium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43601" y="2933700"/>
            <a:ext cx="124968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Plumb Black" pitchFamily="2" charset="0"/>
              </a:rPr>
              <a:t>РП «Цифровая </a:t>
            </a: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Plumb Black" pitchFamily="2" charset="0"/>
              </a:rPr>
              <a:t>образовательная среда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Plumb Black" pitchFamily="2" charset="0"/>
              </a:rPr>
              <a:t>Республики Саха (Якутия)"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Plumb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">
            <a:extLst>
              <a:ext uri="{FF2B5EF4-FFF2-40B4-BE49-F238E27FC236}">
                <a16:creationId xmlns="" xmlns:a16="http://schemas.microsoft.com/office/drawing/2014/main" id="{AC04982A-B711-4E24-85D8-0244FDAE1E1B}"/>
              </a:ext>
            </a:extLst>
          </p:cNvPr>
          <p:cNvSpPr txBox="1"/>
          <p:nvPr/>
        </p:nvSpPr>
        <p:spPr>
          <a:xfrm>
            <a:off x="-130194" y="573314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C5B3B238-E991-4DAB-9437-F7AC3979E293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685800" y="2062170"/>
            <a:ext cx="17373599" cy="1175461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altLang="ru-RU" sz="3200" b="1" dirty="0">
                <a:latin typeface="Plumb Medium" charset="0"/>
              </a:rPr>
              <a:t>Маркетплейс</a:t>
            </a:r>
            <a:r>
              <a:rPr lang="ru-RU" altLang="ru-RU" sz="2400" dirty="0">
                <a:latin typeface="Plumb Medium" charset="0"/>
              </a:rPr>
              <a:t> — онлайн-платформа, </a:t>
            </a:r>
            <a:r>
              <a:rPr lang="ru-RU" altLang="ru-RU" sz="2400" dirty="0" smtClean="0">
                <a:latin typeface="Plumb Medium" charset="0"/>
              </a:rPr>
              <a:t>первый </a:t>
            </a:r>
            <a:r>
              <a:rPr lang="ru-RU" altLang="ru-RU" sz="2400" dirty="0">
                <a:latin typeface="Plumb Medium" charset="0"/>
              </a:rPr>
              <a:t>всероссийский </a:t>
            </a:r>
            <a:r>
              <a:rPr lang="ru-RU" altLang="ru-RU" sz="2400" dirty="0" smtClean="0">
                <a:latin typeface="Plumb Medium" charset="0"/>
              </a:rPr>
              <a:t>сервис  в</a:t>
            </a:r>
            <a:r>
              <a:rPr lang="ru-RU" altLang="ru-RU" sz="2400" dirty="0">
                <a:latin typeface="Plumb Medium" charset="0"/>
              </a:rPr>
              <a:t> рамках внедрения </a:t>
            </a:r>
            <a:r>
              <a:rPr lang="ru-RU" altLang="ru-RU" sz="2400" dirty="0" smtClean="0">
                <a:latin typeface="Plumb Medium" charset="0"/>
              </a:rPr>
              <a:t>ЦОС по</a:t>
            </a:r>
            <a:r>
              <a:rPr lang="ru-RU" altLang="ru-RU" sz="2400" dirty="0">
                <a:latin typeface="Plumb Medium" charset="0"/>
              </a:rPr>
              <a:t> </a:t>
            </a:r>
            <a:r>
              <a:rPr lang="ru-RU" altLang="ru-RU" sz="2400" dirty="0" smtClean="0">
                <a:latin typeface="Plumb Medium" charset="0"/>
              </a:rPr>
              <a:t>НП </a:t>
            </a:r>
            <a:r>
              <a:rPr lang="ru-RU" altLang="ru-RU" sz="2400" dirty="0">
                <a:latin typeface="Plumb Medium" charset="0"/>
              </a:rPr>
              <a:t>«</a:t>
            </a:r>
            <a:r>
              <a:rPr lang="ru-RU" altLang="ru-RU" sz="2400" dirty="0" smtClean="0">
                <a:latin typeface="Plumb Medium" charset="0"/>
              </a:rPr>
              <a:t>Образование», в которой </a:t>
            </a:r>
            <a:r>
              <a:rPr lang="ru-RU" altLang="ru-RU" sz="2400" dirty="0">
                <a:latin typeface="Plumb Medium" charset="0"/>
              </a:rPr>
              <a:t>будут собраны образовательные сервисы, интерактивные материалы, контент всей системы образования.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5199" t="25963" r="24963" b="19368"/>
          <a:stretch/>
        </p:blipFill>
        <p:spPr>
          <a:xfrm>
            <a:off x="10992795" y="3306003"/>
            <a:ext cx="5695005" cy="4138351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 rot="16200000">
            <a:off x="241810" y="3785109"/>
            <a:ext cx="1531982" cy="727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sz="2800" dirty="0">
              <a:latin typeface="Plumb Medium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 rot="16200000">
            <a:off x="-71922" y="5853136"/>
            <a:ext cx="2197747" cy="765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sz="2800" dirty="0">
              <a:latin typeface="Plumb Medium" charset="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 rot="16200000">
            <a:off x="86365" y="8170035"/>
            <a:ext cx="1842872" cy="765897"/>
          </a:xfrm>
          <a:prstGeom prst="rect">
            <a:avLst/>
          </a:prstGeom>
          <a:solidFill>
            <a:srgbClr val="7AA2B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sz="2800" dirty="0">
              <a:latin typeface="Plumb Medium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47189" y="3835552"/>
            <a:ext cx="7296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Plumb Medium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1328" y="3444287"/>
            <a:ext cx="7214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Plumb Medium" charset="0"/>
              </a:rPr>
              <a:t>Учителю:</a:t>
            </a:r>
          </a:p>
          <a:p>
            <a:r>
              <a:rPr lang="ru-RU" sz="2000" dirty="0" smtClean="0">
                <a:latin typeface="Plumb Medium" charset="0"/>
              </a:rPr>
              <a:t>Заинтересованность школьников (мотивация)</a:t>
            </a:r>
          </a:p>
          <a:p>
            <a:r>
              <a:rPr lang="ru-RU" sz="2000" dirty="0" smtClean="0">
                <a:latin typeface="Plumb Medium" charset="0"/>
              </a:rPr>
              <a:t>Готовые материалы для уроков</a:t>
            </a:r>
          </a:p>
          <a:p>
            <a:r>
              <a:rPr lang="ru-RU" sz="2000" dirty="0" smtClean="0">
                <a:latin typeface="Plumb Medium" charset="0"/>
              </a:rPr>
              <a:t>Учебные материалы, одобренные экспертами</a:t>
            </a:r>
            <a:endParaRPr lang="ru-RU" sz="2000" dirty="0">
              <a:latin typeface="Plumb Medium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1328" y="4981409"/>
            <a:ext cx="8393644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Plumb Medium" charset="0"/>
              </a:rPr>
              <a:t>Школьнику:</a:t>
            </a:r>
          </a:p>
          <a:p>
            <a:r>
              <a:rPr lang="ru-RU" sz="2000" dirty="0" smtClean="0">
                <a:latin typeface="Plumb Medium" charset="0"/>
              </a:rPr>
              <a:t>Яркая </a:t>
            </a:r>
            <a:r>
              <a:rPr lang="ru-RU" sz="2000" dirty="0">
                <a:latin typeface="Plumb Medium" charset="0"/>
              </a:rPr>
              <a:t>и динамичная форма подачи </a:t>
            </a:r>
            <a:r>
              <a:rPr lang="ru-RU" sz="2000" dirty="0" smtClean="0">
                <a:latin typeface="Plumb Medium" charset="0"/>
              </a:rPr>
              <a:t>контента</a:t>
            </a:r>
          </a:p>
          <a:p>
            <a:r>
              <a:rPr lang="ru-RU" sz="2000" dirty="0" smtClean="0">
                <a:latin typeface="Plumb Medium" charset="0"/>
              </a:rPr>
              <a:t>Мотивация учеников для развития потенциала</a:t>
            </a:r>
          </a:p>
          <a:p>
            <a:r>
              <a:rPr lang="ru-RU" sz="2000" dirty="0" smtClean="0">
                <a:latin typeface="Plumb Medium" charset="0"/>
              </a:rPr>
              <a:t>Новые возможности для детей, находящихся на домашнем обучении</a:t>
            </a:r>
          </a:p>
          <a:p>
            <a:r>
              <a:rPr lang="ru-RU" sz="2000" dirty="0" smtClean="0">
                <a:latin typeface="Plumb Medium" charset="0"/>
              </a:rPr>
              <a:t>Автоматическая фиксация достижений школьника</a:t>
            </a:r>
          </a:p>
          <a:p>
            <a:r>
              <a:rPr lang="ru-RU" sz="2000" dirty="0" smtClean="0">
                <a:latin typeface="Plumb Medium" charset="0"/>
              </a:rPr>
              <a:t>Возможность выбора эффективного типа и способа обучения </a:t>
            </a:r>
          </a:p>
          <a:p>
            <a:r>
              <a:rPr lang="ru-RU" sz="2000" dirty="0" smtClean="0">
                <a:latin typeface="Plumb Medium" charset="0"/>
              </a:rPr>
              <a:t>Построение индивидуальной траектории</a:t>
            </a:r>
            <a:endParaRPr lang="ru-RU" sz="2000" dirty="0">
              <a:latin typeface="Plumb Medium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1328" y="7581900"/>
            <a:ext cx="482375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Plumb Medium" charset="0"/>
              </a:rPr>
              <a:t>Родителю:</a:t>
            </a:r>
          </a:p>
          <a:p>
            <a:r>
              <a:rPr lang="ru-RU" sz="2000" dirty="0" smtClean="0">
                <a:latin typeface="Plumb Medium" charset="0"/>
              </a:rPr>
              <a:t>Доступ к степени </a:t>
            </a:r>
            <a:r>
              <a:rPr lang="ru-RU" sz="2000" dirty="0">
                <a:latin typeface="Plumb Medium" charset="0"/>
              </a:rPr>
              <a:t>освоения </a:t>
            </a:r>
            <a:r>
              <a:rPr lang="ru-RU" sz="2000" dirty="0" smtClean="0">
                <a:latin typeface="Plumb Medium" charset="0"/>
              </a:rPr>
              <a:t>дисциплин </a:t>
            </a:r>
          </a:p>
          <a:p>
            <a:r>
              <a:rPr lang="ru-RU" sz="2000" dirty="0" smtClean="0">
                <a:latin typeface="Plumb Medium" charset="0"/>
              </a:rPr>
              <a:t>и компетенции школьника</a:t>
            </a:r>
            <a:endParaRPr lang="ru-RU" sz="2000" dirty="0">
              <a:latin typeface="Plumb Medium" charset="0"/>
            </a:endParaRPr>
          </a:p>
        </p:txBody>
      </p:sp>
      <p:sp>
        <p:nvSpPr>
          <p:cNvPr id="22" name="AutoShape 2">
            <a:extLst>
              <a:ext uri="{FF2B5EF4-FFF2-40B4-BE49-F238E27FC236}">
                <a16:creationId xmlns="" xmlns:a16="http://schemas.microsoft.com/office/drawing/2014/main" id="{57EE976F-9964-4F94-8576-119F1D2D5F99}"/>
              </a:ext>
            </a:extLst>
          </p:cNvPr>
          <p:cNvSpPr/>
          <p:nvPr/>
        </p:nvSpPr>
        <p:spPr>
          <a:xfrm>
            <a:off x="7151176" y="7631546"/>
            <a:ext cx="657223" cy="20885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sz="2800" spc="138" dirty="0">
              <a:latin typeface="Plumb Medium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4800" y="7534926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Plumb Medium" charset="0"/>
              </a:rPr>
              <a:t>Безопасность: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lumb Medium" charset="0"/>
              </a:rPr>
              <a:t>Отсутствие сбора новых данных, данные с</a:t>
            </a:r>
            <a:r>
              <a:rPr lang="ru-RU" dirty="0">
                <a:latin typeface="Plumb Medium" charset="0"/>
              </a:rPr>
              <a:t> ЕПГУ (</a:t>
            </a:r>
            <a:r>
              <a:rPr lang="ru-RU" dirty="0" smtClean="0">
                <a:latin typeface="Plumb Medium" charset="0"/>
              </a:rPr>
              <a:t>единый портал гос услуг)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lumb Medium" charset="0"/>
              </a:rPr>
              <a:t>Все </a:t>
            </a:r>
            <a:r>
              <a:rPr lang="ru-RU" dirty="0">
                <a:latin typeface="Plumb Medium" charset="0"/>
              </a:rPr>
              <a:t>данные, которыми будут оперировать министерства и ведомства, будут деперсонализованы и обезличены. </a:t>
            </a:r>
            <a:endParaRPr lang="ru-RU" dirty="0" smtClean="0">
              <a:latin typeface="Plumb Mediu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lumb Medium" charset="0"/>
              </a:rPr>
              <a:t>Все </a:t>
            </a:r>
            <a:r>
              <a:rPr lang="ru-RU" dirty="0">
                <a:latin typeface="Plumb Medium" charset="0"/>
              </a:rPr>
              <a:t>взаимодействия с данными и их хранение осуществляется в полном соответствии с требованиями законодательства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8595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1361783" y="2263616"/>
            <a:ext cx="9441200" cy="594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ru-RU" sz="2800" dirty="0">
              <a:latin typeface="Plumb Medium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2057400" y="952500"/>
            <a:ext cx="14630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spc="370" dirty="0" smtClean="0">
                <a:solidFill>
                  <a:srgbClr val="273755"/>
                </a:solidFill>
                <a:latin typeface="PlumbCondensed" pitchFamily="2" charset="0"/>
              </a:rPr>
              <a:t>               </a:t>
            </a:r>
            <a:r>
              <a:rPr lang="ru-RU" altLang="ru-RU" sz="3600" b="1" dirty="0" smtClean="0">
                <a:latin typeface="Plumb Black" charset="0"/>
              </a:rPr>
              <a:t>Целевая модель цифровой образовательной среды</a:t>
            </a:r>
            <a:endParaRPr lang="ru-RU" altLang="ru-RU" sz="3600" b="1" dirty="0">
              <a:latin typeface="Plumb Black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B208ACF-6FF5-46EA-AFA9-6A111238CF05}"/>
              </a:ext>
            </a:extLst>
          </p:cNvPr>
          <p:cNvGrpSpPr/>
          <p:nvPr/>
        </p:nvGrpSpPr>
        <p:grpSpPr>
          <a:xfrm>
            <a:off x="2971800" y="832889"/>
            <a:ext cx="6126689" cy="793219"/>
            <a:chOff x="2495399" y="1385081"/>
            <a:chExt cx="6039001" cy="793219"/>
          </a:xfrm>
        </p:grpSpPr>
        <p:sp>
          <p:nvSpPr>
            <p:cNvPr id="4" name="Ромб 3">
              <a:extLst>
                <a:ext uri="{FF2B5EF4-FFF2-40B4-BE49-F238E27FC236}">
                  <a16:creationId xmlns:a16="http://schemas.microsoft.com/office/drawing/2014/main" xmlns="" id="{9613BD80-7FBB-4E36-B9DF-5D977F593524}"/>
                </a:ext>
              </a:extLst>
            </p:cNvPr>
            <p:cNvSpPr/>
            <p:nvPr/>
          </p:nvSpPr>
          <p:spPr>
            <a:xfrm>
              <a:off x="2495399" y="1416300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303F66B-2D59-4711-A48A-7C004B1A5A78}"/>
                </a:ext>
              </a:extLst>
            </p:cNvPr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800" y="1594890"/>
            <a:ext cx="5534891" cy="7162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51600" y="1812731"/>
            <a:ext cx="9144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Plumb Medium" charset="0"/>
              </a:rPr>
              <a:t>Задачи Целевой </a:t>
            </a:r>
            <a:r>
              <a:rPr lang="ru-RU" sz="2800" b="1" dirty="0">
                <a:latin typeface="Plumb Medium" charset="0"/>
              </a:rPr>
              <a:t>модели </a:t>
            </a:r>
            <a:r>
              <a:rPr lang="ru-RU" sz="2800" b="1" dirty="0" smtClean="0">
                <a:latin typeface="Plumb Medium" charset="0"/>
              </a:rPr>
              <a:t>ЦОС: </a:t>
            </a:r>
          </a:p>
          <a:p>
            <a:pPr algn="ctr"/>
            <a:endParaRPr lang="ru-RU" dirty="0" smtClean="0">
              <a:latin typeface="Plumb Medium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создание </a:t>
            </a:r>
            <a:r>
              <a:rPr lang="ru-RU" dirty="0">
                <a:latin typeface="Plumb Medium" charset="0"/>
              </a:rPr>
              <a:t>и </a:t>
            </a:r>
            <a:r>
              <a:rPr lang="ru-RU" dirty="0" smtClean="0">
                <a:latin typeface="Plumb Medium" charset="0"/>
              </a:rPr>
              <a:t>развитие </a:t>
            </a:r>
            <a:r>
              <a:rPr lang="ru-RU" dirty="0" err="1">
                <a:latin typeface="Plumb Medium" charset="0"/>
              </a:rPr>
              <a:t>ИСиР</a:t>
            </a:r>
            <a:r>
              <a:rPr lang="ru-RU" dirty="0">
                <a:latin typeface="Plumb Medium" charset="0"/>
              </a:rPr>
              <a:t> платформы ЦОС;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 формирование </a:t>
            </a:r>
            <a:r>
              <a:rPr lang="ru-RU" dirty="0">
                <a:latin typeface="Plumb Medium" charset="0"/>
              </a:rPr>
              <a:t>информационно-телекоммуникационной и технологической инфраструктуры государственных и муниципальных </a:t>
            </a:r>
            <a:r>
              <a:rPr lang="ru-RU" dirty="0" smtClean="0">
                <a:latin typeface="Plumb Medium" charset="0"/>
              </a:rPr>
              <a:t>образовательных организаций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 обеспечение образовательных </a:t>
            </a:r>
            <a:r>
              <a:rPr lang="ru-RU" dirty="0">
                <a:latin typeface="Plumb Medium" charset="0"/>
              </a:rPr>
              <a:t>организаций высокоскоростным доступом к информационно-телекоммуникационной сети "Интернет"; </a:t>
            </a:r>
            <a:endParaRPr lang="ru-RU" dirty="0" smtClean="0">
              <a:latin typeface="Plumb Medium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развитие </a:t>
            </a:r>
            <a:r>
              <a:rPr lang="ru-RU" dirty="0">
                <a:latin typeface="Plumb Medium" charset="0"/>
              </a:rPr>
              <a:t>технологий и решений, направленных на повышение эффективности функционирования системы образования, включая деятельность образовательных организаций за счет автоматизации процессов; </a:t>
            </a:r>
            <a:endParaRPr lang="ru-RU" dirty="0" smtClean="0">
              <a:latin typeface="Plumb Medium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развитие </a:t>
            </a:r>
            <a:r>
              <a:rPr lang="ru-RU" dirty="0">
                <a:latin typeface="Plumb Medium" charset="0"/>
              </a:rPr>
              <a:t>технологий анализа массивов больших данных с возможностью представления отчетов в режиме реального времени и корреляций событий участников ЦОС; </a:t>
            </a:r>
            <a:endParaRPr lang="ru-RU" dirty="0" smtClean="0">
              <a:latin typeface="Plumb Medium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создание </a:t>
            </a:r>
            <a:r>
              <a:rPr lang="ru-RU" dirty="0">
                <a:latin typeface="Plumb Medium" charset="0"/>
              </a:rPr>
              <a:t>возможностей для построения индивидуальных учебных планов обучающихся; </a:t>
            </a:r>
            <a:endParaRPr lang="ru-RU" dirty="0" smtClean="0">
              <a:latin typeface="Plumb Medium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создание </a:t>
            </a:r>
            <a:r>
              <a:rPr lang="ru-RU" dirty="0">
                <a:latin typeface="Plumb Medium" charset="0"/>
              </a:rPr>
              <a:t>системы организации образовательного процесса с применением цифрового образовательного контента и </a:t>
            </a:r>
            <a:r>
              <a:rPr lang="ru-RU" dirty="0" err="1">
                <a:latin typeface="Plumb Medium" charset="0"/>
              </a:rPr>
              <a:t>ИСиР</a:t>
            </a:r>
            <a:r>
              <a:rPr lang="ru-RU" dirty="0">
                <a:latin typeface="Plumb Medium" charset="0"/>
              </a:rPr>
              <a:t> платформы ЦОС при реализации образовательных программ; </a:t>
            </a:r>
            <a:endParaRPr lang="ru-RU" dirty="0" smtClean="0">
              <a:latin typeface="Plumb Medium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Plumb Medium" charset="0"/>
              </a:rPr>
              <a:t>организация </a:t>
            </a:r>
            <a:r>
              <a:rPr lang="ru-RU" dirty="0">
                <a:latin typeface="Plumb Medium" charset="0"/>
              </a:rPr>
              <a:t>коммуникационной среды в формате проектной деятельности и формирования сообществ участников образовательного процесса в целях обмена профессиональным опытом, реализации практики наставничества.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3695" y="8545251"/>
            <a:ext cx="6559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Plumb Medium" charset="0"/>
              </a:rPr>
              <a:t>ИСиР</a:t>
            </a:r>
            <a:r>
              <a:rPr lang="ru-RU" sz="2400" b="1" dirty="0" smtClean="0">
                <a:latin typeface="Plumb Medium" charset="0"/>
              </a:rPr>
              <a:t> - информационных системы </a:t>
            </a:r>
            <a:r>
              <a:rPr lang="ru-RU" sz="2400" b="1" dirty="0">
                <a:latin typeface="Plumb Medium" charset="0"/>
              </a:rPr>
              <a:t>и </a:t>
            </a:r>
            <a:r>
              <a:rPr lang="ru-RU" sz="2400" b="1" dirty="0" smtClean="0">
                <a:latin typeface="Plumb Medium" charset="0"/>
              </a:rPr>
              <a:t>ресурсы</a:t>
            </a:r>
            <a:endParaRPr lang="ru-RU" sz="2400" b="1" dirty="0">
              <a:latin typeface="Plumb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6003" y="1194496"/>
            <a:ext cx="14630397" cy="762000"/>
            <a:chOff x="2495399" y="1416300"/>
            <a:chExt cx="14421000" cy="762000"/>
          </a:xfrm>
        </p:grpSpPr>
        <p:sp>
          <p:nvSpPr>
            <p:cNvPr id="5" name="TextBox 5"/>
            <p:cNvSpPr txBox="1"/>
            <p:nvPr/>
          </p:nvSpPr>
          <p:spPr>
            <a:xfrm>
              <a:off x="3546927" y="1504278"/>
              <a:ext cx="13369472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altLang="ru-RU" sz="3600" b="1" dirty="0">
                  <a:latin typeface="Plumb Black" charset="0"/>
                </a:rPr>
                <a:t>Целевая модель цифровой образовательной среды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495399" y="1416300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AC04982A-B711-4E24-85D8-0244FDAE1E1B}"/>
              </a:ext>
            </a:extLst>
          </p:cNvPr>
          <p:cNvSpPr txBox="1"/>
          <p:nvPr/>
        </p:nvSpPr>
        <p:spPr>
          <a:xfrm>
            <a:off x="1" y="489175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C5B3B238-E991-4DAB-9437-F7AC3979E293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1447800" y="2015681"/>
            <a:ext cx="16230600" cy="1222819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altLang="ru-RU" sz="2400" dirty="0">
                <a:latin typeface="Plumb Medium" charset="0"/>
              </a:rPr>
              <a:t>С</a:t>
            </a:r>
            <a:r>
              <a:rPr lang="ru-RU" altLang="ru-RU" sz="2400" dirty="0" smtClean="0">
                <a:latin typeface="Plumb Medium" charset="0"/>
              </a:rPr>
              <a:t>овокупность </a:t>
            </a:r>
            <a:r>
              <a:rPr lang="ru-RU" altLang="ru-RU" sz="2400" dirty="0">
                <a:latin typeface="Plumb Medium" charset="0"/>
              </a:rPr>
              <a:t>требований к условиям образовательного процесса в ЦОС, цифровому образовательному контенту и информационным сервисам и ресурсам, используемым при реализации образовательного процесса и административно-управленческих функций в сфере образования.</a:t>
            </a:r>
            <a:endParaRPr lang="ru-RU" altLang="ru-RU" sz="24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334702" y="4527079"/>
            <a:ext cx="3448730" cy="3604333"/>
            <a:chOff x="767178" y="1509204"/>
            <a:chExt cx="3448730" cy="360433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6200000" flipH="1">
              <a:off x="1535346" y="2432976"/>
              <a:ext cx="3604333" cy="1756790"/>
            </a:xfrm>
            <a:prstGeom prst="triangle">
              <a:avLst>
                <a:gd name="adj" fmla="val 5037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494625" y="2166151"/>
              <a:ext cx="1721282" cy="11629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459117" y="2987336"/>
              <a:ext cx="1756790" cy="38174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388093" y="3369077"/>
              <a:ext cx="1827814" cy="14590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388093" y="3329126"/>
              <a:ext cx="1827814" cy="7368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219420" y="3178206"/>
              <a:ext cx="1996487" cy="142042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767178" y="2379217"/>
              <a:ext cx="2148396" cy="19797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Plumb Medium" charset="0"/>
                </a:rPr>
                <a:t>Целевая модель ЦОС</a:t>
              </a: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48175"/>
              </p:ext>
            </p:extLst>
          </p:nvPr>
        </p:nvGraphicFramePr>
        <p:xfrm>
          <a:off x="4811734" y="3297622"/>
          <a:ext cx="12710846" cy="626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0846">
                  <a:extLst>
                    <a:ext uri="{9D8B030D-6E8A-4147-A177-3AD203B41FA5}">
                      <a16:colId xmlns="" xmlns:a16="http://schemas.microsoft.com/office/drawing/2014/main" val="4177173396"/>
                    </a:ext>
                  </a:extLst>
                </a:gridCol>
              </a:tblGrid>
              <a:tr h="91904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Автоматизированная бухгалтерия на уровне подведомственных организаций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МОиН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 РС (Я)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Plumb Medium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Электронный документооборот (ЕСЭД)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Сервисы финансово-хозяйственной деятельности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Электронный журнал (АИС «СГО»)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Электронный дневник (АИС «СГО»)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Электронное расписание (АИС «СГО»)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Электронная библиотека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Учет освоения программ дополнительного образования детей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Учет обучающихся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в государственном информационном ресурсе об одаренных детях, в соответствии с Правилами выявления детей, проявивших выдающиеся способности, сопровождения и мониторинга их дальнейшего развития, утвержденными постановлением Правительства РФ от 17.11.15 г. №1239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Кадровый потенциал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Среда коммуникации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участников образовательного процесса и системы быстрого обмена сообщениями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Электронная отчетность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Обеспечение создание личных кабинетов на ЕПГУ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Аттестация в цифровой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Plumb Medium" charset="0"/>
                        </a:rPr>
                        <a:t> форме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Plumb Medium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253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4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B208ACF-6FF5-46EA-AFA9-6A111238CF05}"/>
              </a:ext>
            </a:extLst>
          </p:cNvPr>
          <p:cNvGrpSpPr/>
          <p:nvPr/>
        </p:nvGrpSpPr>
        <p:grpSpPr>
          <a:xfrm>
            <a:off x="2971800" y="832889"/>
            <a:ext cx="6126689" cy="793219"/>
            <a:chOff x="2495399" y="1385081"/>
            <a:chExt cx="6039001" cy="793219"/>
          </a:xfrm>
        </p:grpSpPr>
        <p:sp>
          <p:nvSpPr>
            <p:cNvPr id="4" name="Ромб 3">
              <a:extLst>
                <a:ext uri="{FF2B5EF4-FFF2-40B4-BE49-F238E27FC236}">
                  <a16:creationId xmlns:a16="http://schemas.microsoft.com/office/drawing/2014/main" xmlns="" id="{9613BD80-7FBB-4E36-B9DF-5D977F593524}"/>
                </a:ext>
              </a:extLst>
            </p:cNvPr>
            <p:cNvSpPr/>
            <p:nvPr/>
          </p:nvSpPr>
          <p:spPr>
            <a:xfrm>
              <a:off x="2495399" y="1416300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303F66B-2D59-4711-A48A-7C004B1A5A78}"/>
                </a:ext>
              </a:extLst>
            </p:cNvPr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2294058" y="453177"/>
            <a:ext cx="146304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370" dirty="0" smtClean="0">
                <a:solidFill>
                  <a:srgbClr val="273755"/>
                </a:solidFill>
                <a:latin typeface="PlumbCondensed" pitchFamily="2" charset="0"/>
              </a:rPr>
              <a:t>      </a:t>
            </a:r>
            <a:r>
              <a:rPr lang="ru-RU" altLang="ru-RU" sz="3600" b="1" dirty="0" smtClean="0">
                <a:latin typeface="Plumb Black" charset="0"/>
              </a:rPr>
              <a:t>Гранты в </a:t>
            </a:r>
            <a:r>
              <a:rPr lang="ru-RU" altLang="ru-RU" sz="3600" b="1" dirty="0">
                <a:latin typeface="Plumb Black" charset="0"/>
              </a:rPr>
              <a:t>рамках реализации </a:t>
            </a:r>
            <a:endParaRPr lang="ru-RU" altLang="ru-RU" sz="3600" b="1" dirty="0" smtClean="0">
              <a:latin typeface="Plumb Black" charset="0"/>
            </a:endParaRPr>
          </a:p>
          <a:p>
            <a:pPr algn="ctr"/>
            <a:r>
              <a:rPr lang="ru-RU" altLang="ru-RU" sz="3600" b="1" dirty="0" smtClean="0">
                <a:latin typeface="Plumb Black" charset="0"/>
              </a:rPr>
              <a:t>ФП «Кадры </a:t>
            </a:r>
            <a:r>
              <a:rPr lang="ru-RU" altLang="ru-RU" sz="3600" b="1" dirty="0">
                <a:latin typeface="Plumb Black" charset="0"/>
              </a:rPr>
              <a:t>для цифровой экономики» </a:t>
            </a:r>
            <a:endParaRPr lang="ru-RU" altLang="ru-RU" sz="3600" b="1" dirty="0" smtClean="0">
              <a:latin typeface="Plumb Black" charset="0"/>
            </a:endParaRPr>
          </a:p>
          <a:p>
            <a:pPr algn="ctr"/>
            <a:r>
              <a:rPr lang="ru-RU" altLang="ru-RU" sz="3600" b="1" dirty="0" smtClean="0">
                <a:latin typeface="Plumb Black" charset="0"/>
              </a:rPr>
              <a:t>НП  </a:t>
            </a:r>
            <a:r>
              <a:rPr lang="ru-RU" altLang="ru-RU" sz="3600" b="1" dirty="0">
                <a:latin typeface="Plumb Black" charset="0"/>
              </a:rPr>
              <a:t>«Цифровая экономика Российской Федерации»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5181600" y="2605160"/>
            <a:ext cx="11963400" cy="1600200"/>
          </a:xfrm>
          <a:prstGeom prst="rect">
            <a:avLst/>
          </a:prstGeom>
          <a:solidFill>
            <a:srgbClr val="E1EBF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sz="2400" dirty="0" smtClean="0">
                <a:latin typeface="Plumb Medium" charset="0"/>
                <a:ea typeface="Calibri" panose="020F0502020204030204" pitchFamily="34" charset="0"/>
              </a:rPr>
              <a:t>- для </a:t>
            </a:r>
            <a:r>
              <a:rPr lang="ru-RU" sz="2400" dirty="0">
                <a:latin typeface="Plumb Medium" charset="0"/>
                <a:ea typeface="Calibri" panose="020F0502020204030204" pitchFamily="34" charset="0"/>
              </a:rPr>
              <a:t>обучающихся общеобразовательных организаций, проявивших особые способности и высокие достижения в области </a:t>
            </a:r>
            <a:r>
              <a:rPr lang="ru-RU" sz="2400" b="1" dirty="0">
                <a:latin typeface="Plumb Medium" charset="0"/>
                <a:ea typeface="Calibri" panose="020F0502020204030204" pitchFamily="34" charset="0"/>
              </a:rPr>
              <a:t>математики, информатики и цифровых </a:t>
            </a:r>
            <a:r>
              <a:rPr lang="ru-RU" sz="2400" b="1" dirty="0" smtClean="0">
                <a:latin typeface="Plumb Medium" charset="0"/>
                <a:ea typeface="Calibri" panose="020F0502020204030204" pitchFamily="34" charset="0"/>
              </a:rPr>
              <a:t>технологий </a:t>
            </a:r>
            <a:endParaRPr lang="ru-RU" sz="2400" b="1" dirty="0">
              <a:latin typeface="Plumb Medium" charset="0"/>
              <a:ea typeface="Calibri" panose="020F0502020204030204" pitchFamily="34" charset="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5181600" y="4391335"/>
            <a:ext cx="119634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sz="2400" dirty="0" smtClean="0">
                <a:latin typeface="Plumb Medium" charset="0"/>
                <a:ea typeface="Calibri" panose="020F0502020204030204" pitchFamily="34" charset="0"/>
              </a:rPr>
              <a:t>- в </a:t>
            </a:r>
            <a:r>
              <a:rPr lang="ru-RU" sz="2400" dirty="0">
                <a:latin typeface="Plumb Medium" charset="0"/>
                <a:ea typeface="Calibri" panose="020F0502020204030204" pitchFamily="34" charset="0"/>
              </a:rPr>
              <a:t>форме субсидии на проведение тематических смен </a:t>
            </a:r>
            <a:r>
              <a:rPr lang="ru-RU" sz="2400" b="1" dirty="0">
                <a:latin typeface="Plumb Medium" charset="0"/>
                <a:ea typeface="Calibri" panose="020F0502020204030204" pitchFamily="34" charset="0"/>
              </a:rPr>
              <a:t>в области математики и информатики, технологий релевантности задач </a:t>
            </a:r>
            <a:r>
              <a:rPr lang="ru-RU" sz="2400" dirty="0">
                <a:latin typeface="Plumb Medium" charset="0"/>
                <a:ea typeface="Calibri" panose="020F0502020204030204" pitchFamily="34" charset="0"/>
              </a:rPr>
              <a:t>в области цифровой экономики</a:t>
            </a:r>
            <a:endParaRPr lang="ru-RU" sz="2400" dirty="0">
              <a:latin typeface="Plumb Medium" charset="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5181600" y="6101310"/>
            <a:ext cx="11963400" cy="1524000"/>
          </a:xfrm>
          <a:prstGeom prst="rect">
            <a:avLst/>
          </a:prstGeom>
          <a:solidFill>
            <a:srgbClr val="E1EBF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sz="2400" b="1" dirty="0" smtClean="0">
                <a:latin typeface="Plumb Medium" charset="0"/>
                <a:ea typeface="Calibri" panose="020F0502020204030204" pitchFamily="34" charset="0"/>
              </a:rPr>
              <a:t>- </a:t>
            </a:r>
            <a:r>
              <a:rPr lang="ru-RU" sz="2400" dirty="0" smtClean="0">
                <a:latin typeface="Plumb Medium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Plumb Medium" charset="0"/>
                <a:ea typeface="Calibri" panose="020F0502020204030204" pitchFamily="34" charset="0"/>
              </a:rPr>
              <a:t>для общеобразовательных организаций по программам </a:t>
            </a:r>
            <a:r>
              <a:rPr lang="ru-RU" sz="2400" b="1" dirty="0">
                <a:latin typeface="Plumb Medium" charset="0"/>
                <a:ea typeface="Calibri" panose="020F0502020204030204" pitchFamily="34" charset="0"/>
              </a:rPr>
              <a:t>«Математика», «Информатика», «Технология» </a:t>
            </a:r>
            <a:r>
              <a:rPr lang="ru-RU" sz="2400" dirty="0">
                <a:latin typeface="Plumb Medium" charset="0"/>
                <a:ea typeface="Calibri" panose="020F0502020204030204" pitchFamily="34" charset="0"/>
              </a:rPr>
              <a:t>в целях распространения своего опыта</a:t>
            </a:r>
            <a:endParaRPr lang="ru-RU" sz="2400" dirty="0">
              <a:latin typeface="Plumb Medium" charset="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5181600" y="7811285"/>
            <a:ext cx="119634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sz="2400" b="1" dirty="0" smtClean="0">
                <a:latin typeface="Plumb Medium" charset="0"/>
                <a:ea typeface="Calibri" panose="020F0502020204030204" pitchFamily="34" charset="0"/>
              </a:rPr>
              <a:t>- </a:t>
            </a:r>
            <a:r>
              <a:rPr lang="ru-RU" sz="2400" dirty="0" smtClean="0">
                <a:latin typeface="Plumb Medium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Plumb Medium" charset="0"/>
                <a:ea typeface="Calibri" panose="020F0502020204030204" pitchFamily="34" charset="0"/>
              </a:rPr>
              <a:t>на создание и поддержку функционирования организаций дополнительного образования детей и (или) детских объединений на базе школ </a:t>
            </a:r>
            <a:r>
              <a:rPr lang="ru-RU" sz="2400" b="1" dirty="0">
                <a:latin typeface="Plumb Medium" charset="0"/>
                <a:ea typeface="Calibri" panose="020F0502020204030204" pitchFamily="34" charset="0"/>
              </a:rPr>
              <a:t>для углубленного изучения математики и информатики</a:t>
            </a:r>
            <a:endParaRPr lang="ru-RU" sz="2400" b="1" dirty="0">
              <a:latin typeface="Plumb Medium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71614"/>
            <a:ext cx="4158065" cy="31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86697" y="1185899"/>
            <a:ext cx="14630400" cy="1107996"/>
            <a:chOff x="2337519" y="1407703"/>
            <a:chExt cx="14421003" cy="1107996"/>
          </a:xfrm>
        </p:grpSpPr>
        <p:sp>
          <p:nvSpPr>
            <p:cNvPr id="5" name="TextBox 5"/>
            <p:cNvSpPr txBox="1"/>
            <p:nvPr/>
          </p:nvSpPr>
          <p:spPr>
            <a:xfrm>
              <a:off x="2337519" y="1407703"/>
              <a:ext cx="14421003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3600" b="1" spc="370" dirty="0" smtClean="0">
                  <a:solidFill>
                    <a:srgbClr val="273755"/>
                  </a:solidFill>
                  <a:latin typeface="PlumbCondensed" pitchFamily="2" charset="0"/>
                </a:rPr>
                <a:t>      </a:t>
              </a:r>
              <a:r>
                <a:rPr lang="ru-RU" altLang="ru-RU" sz="3600" b="1" dirty="0"/>
                <a:t>Создание </a:t>
              </a:r>
              <a:r>
                <a:rPr lang="ru-RU" altLang="ru-RU" sz="3600" b="1" dirty="0" smtClean="0"/>
                <a:t>центров цифрового образования «IT-куб»</a:t>
              </a:r>
            </a:p>
            <a:p>
              <a:pPr algn="ctr"/>
              <a:r>
                <a:rPr lang="ru-RU" altLang="ru-RU" sz="3600" b="1" dirty="0" smtClean="0"/>
                <a:t>в </a:t>
              </a:r>
              <a:r>
                <a:rPr lang="ru-RU" altLang="ru-RU" sz="3600" b="1" dirty="0"/>
                <a:t>Республике Саха (Якутия)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="" xmlns:a16="http://schemas.microsoft.com/office/drawing/2014/main" id="{EF85B96B-4691-4E4A-AEBC-8D6A7332D19E}"/>
                </a:ext>
              </a:extLst>
            </p:cNvPr>
            <p:cNvSpPr/>
            <p:nvPr/>
          </p:nvSpPr>
          <p:spPr>
            <a:xfrm>
              <a:off x="2495399" y="1416300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="" xmlns:a16="http://schemas.microsoft.com/office/drawing/2014/main" id="{AC04982A-B711-4E24-85D8-0244FDAE1E1B}"/>
              </a:ext>
            </a:extLst>
          </p:cNvPr>
          <p:cNvSpPr txBox="1"/>
          <p:nvPr/>
        </p:nvSpPr>
        <p:spPr>
          <a:xfrm>
            <a:off x="1" y="226665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C5B3B238-E991-4DAB-9437-F7AC3979E293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="" xmlns:a16="http://schemas.microsoft.com/office/drawing/2014/main" id="{ABDD6391-D097-4A1F-9591-B500B4AC2A2A}"/>
              </a:ext>
            </a:extLst>
          </p:cNvPr>
          <p:cNvSpPr/>
          <p:nvPr/>
        </p:nvSpPr>
        <p:spPr>
          <a:xfrm>
            <a:off x="1336158" y="4529695"/>
            <a:ext cx="6817241" cy="4944724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800" dirty="0">
                <a:latin typeface="Plumb Medium" charset="0"/>
              </a:rPr>
              <a:t>не менее </a:t>
            </a:r>
            <a:r>
              <a:rPr lang="ru-RU" sz="3600" b="1" dirty="0">
                <a:latin typeface="Plumb Medium" charset="0"/>
              </a:rPr>
              <a:t>6 </a:t>
            </a:r>
            <a:r>
              <a:rPr lang="ru-RU" sz="2800" dirty="0">
                <a:latin typeface="Plumb Medium" charset="0"/>
              </a:rPr>
              <a:t>утвержденных направлений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Plumb Medium" charset="0"/>
              </a:rPr>
              <a:t>программирование на </a:t>
            </a:r>
            <a:r>
              <a:rPr lang="ru-RU" sz="2800" dirty="0" err="1">
                <a:latin typeface="Plumb Medium" charset="0"/>
              </a:rPr>
              <a:t>Python</a:t>
            </a:r>
            <a:r>
              <a:rPr lang="ru-RU" sz="2800" dirty="0">
                <a:latin typeface="Plumb Medium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Plumb Medium" charset="0"/>
              </a:rPr>
              <a:t>основы программирования на </a:t>
            </a:r>
            <a:r>
              <a:rPr lang="ru-RU" sz="2800" dirty="0" err="1">
                <a:latin typeface="Plumb Medium" charset="0"/>
              </a:rPr>
              <a:t>Java</a:t>
            </a:r>
            <a:endParaRPr lang="ru-RU" sz="2800" dirty="0">
              <a:latin typeface="Plumb Medium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Plumb Medium" charset="0"/>
              </a:rPr>
              <a:t>мобильная разработка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Plumb Medium" charset="0"/>
              </a:rPr>
              <a:t>системное администрирование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Plumb Medium" charset="0"/>
              </a:rPr>
              <a:t>цифровая гигиена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Plumb Medium" charset="0"/>
              </a:rPr>
              <a:t>работа с большими данными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Plumb Medium" charset="0"/>
              </a:rPr>
              <a:t>базовые навыки программирования</a:t>
            </a:r>
          </a:p>
          <a:p>
            <a:pPr>
              <a:defRPr/>
            </a:pPr>
            <a:r>
              <a:rPr lang="ru-RU" sz="2800" dirty="0">
                <a:latin typeface="Plumb Medium" charset="0"/>
              </a:rPr>
              <a:t> на С-подобных </a:t>
            </a:r>
            <a:r>
              <a:rPr lang="ru-RU" sz="2800" dirty="0" smtClean="0">
                <a:latin typeface="Plumb Medium" charset="0"/>
              </a:rPr>
              <a:t>языках</a:t>
            </a:r>
          </a:p>
          <a:p>
            <a:pPr>
              <a:defRPr/>
            </a:pPr>
            <a:endParaRPr lang="ru-RU" sz="2800" dirty="0">
              <a:latin typeface="Plumb Medium" charset="0"/>
              <a:ea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800" dirty="0">
                <a:latin typeface="Plumb Medium" charset="0"/>
                <a:cs typeface="Times New Roman" pitchFamily="18" charset="0"/>
              </a:rPr>
              <a:t>соответствие </a:t>
            </a:r>
            <a:r>
              <a:rPr lang="ru-RU" altLang="ru-RU" sz="2800" dirty="0" err="1" smtClean="0">
                <a:latin typeface="Plumb Medium" charset="0"/>
                <a:cs typeface="Times New Roman" pitchFamily="18" charset="0"/>
              </a:rPr>
              <a:t>брендбуку</a:t>
            </a:r>
            <a:endParaRPr lang="ru-RU" altLang="ru-RU" sz="2800" dirty="0">
              <a:latin typeface="Plumb Medium" charset="0"/>
              <a:cs typeface="Times New Roman" pitchFamily="18" charset="0"/>
            </a:endParaRPr>
          </a:p>
        </p:txBody>
      </p:sp>
      <p:sp>
        <p:nvSpPr>
          <p:cNvPr id="19" name="AutoShape 2">
            <a:extLst>
              <a:ext uri="{FF2B5EF4-FFF2-40B4-BE49-F238E27FC236}">
                <a16:creationId xmlns="" xmlns:a16="http://schemas.microsoft.com/office/drawing/2014/main" id="{ABDD6391-D097-4A1F-9591-B500B4AC2A2A}"/>
              </a:ext>
            </a:extLst>
          </p:cNvPr>
          <p:cNvSpPr/>
          <p:nvPr/>
        </p:nvSpPr>
        <p:spPr>
          <a:xfrm>
            <a:off x="1349296" y="2293895"/>
            <a:ext cx="6804103" cy="1935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ru-RU" sz="3600" dirty="0" smtClean="0">
              <a:latin typeface="Plumb Black" charset="0"/>
            </a:endParaRPr>
          </a:p>
          <a:p>
            <a:r>
              <a:rPr lang="ru-RU" sz="3600" dirty="0" smtClean="0">
                <a:latin typeface="Plumb Black" charset="0"/>
              </a:rPr>
              <a:t>Требования:</a:t>
            </a:r>
            <a:endParaRPr lang="ru-RU" altLang="ru-RU" sz="3600" dirty="0" smtClean="0">
              <a:latin typeface="Plumb Black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400" dirty="0" smtClean="0">
                <a:latin typeface="Plumb Medium" charset="0"/>
                <a:cs typeface="Times New Roman" pitchFamily="18" charset="0"/>
              </a:rPr>
              <a:t>отдельное </a:t>
            </a:r>
            <a:r>
              <a:rPr lang="ru-RU" altLang="ru-RU" sz="2400" dirty="0">
                <a:latin typeface="Plumb Medium" charset="0"/>
                <a:cs typeface="Times New Roman" pitchFamily="18" charset="0"/>
              </a:rPr>
              <a:t>юридическое лицо или </a:t>
            </a:r>
            <a:r>
              <a:rPr lang="ru-RU" altLang="ru-RU" sz="2400" dirty="0" smtClean="0">
                <a:latin typeface="Plumb Medium" charset="0"/>
                <a:cs typeface="Times New Roman" pitchFamily="18" charset="0"/>
              </a:rPr>
              <a:t>создание структурного подразделения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>
                <a:latin typeface="Plumb Medium" charset="0"/>
                <a:cs typeface="Times New Roman" pitchFamily="18" charset="0"/>
              </a:rPr>
              <a:t>площадь размещения не менее</a:t>
            </a:r>
            <a:r>
              <a:rPr lang="ru-RU" altLang="ru-RU" sz="2400" b="1" dirty="0">
                <a:latin typeface="Plumb Medium" charset="0"/>
                <a:cs typeface="Times New Roman" pitchFamily="18" charset="0"/>
              </a:rPr>
              <a:t> </a:t>
            </a:r>
            <a:r>
              <a:rPr lang="ru-RU" altLang="ru-RU" sz="3600" b="1" dirty="0">
                <a:latin typeface="Plumb Medium" charset="0"/>
                <a:cs typeface="Times New Roman" pitchFamily="18" charset="0"/>
              </a:rPr>
              <a:t>600 </a:t>
            </a:r>
            <a:r>
              <a:rPr lang="ru-RU" altLang="ru-RU" sz="2400" dirty="0" err="1">
                <a:latin typeface="Plumb Medium" charset="0"/>
                <a:cs typeface="Times New Roman" pitchFamily="18" charset="0"/>
              </a:rPr>
              <a:t>кв.м</a:t>
            </a:r>
            <a:endParaRPr lang="ru-RU" altLang="ru-RU" sz="2400" dirty="0">
              <a:latin typeface="Plumb Medium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altLang="ru-RU" sz="2400" dirty="0" smtClean="0">
              <a:cs typeface="Times New Roman" pitchFamily="18" charset="0"/>
            </a:endParaRPr>
          </a:p>
          <a:p>
            <a:endParaRPr lang="ru-RU" altLang="ru-RU" sz="2400" dirty="0">
              <a:cs typeface="Times New Roman" pitchFamily="18" charset="0"/>
            </a:endParaRPr>
          </a:p>
        </p:txBody>
      </p:sp>
      <p:sp>
        <p:nvSpPr>
          <p:cNvPr id="23" name="AutoShape 2">
            <a:extLst>
              <a:ext uri="{FF2B5EF4-FFF2-40B4-BE49-F238E27FC236}">
                <a16:creationId xmlns="" xmlns:a16="http://schemas.microsoft.com/office/drawing/2014/main" id="{ABDD6391-D097-4A1F-9591-B500B4AC2A2A}"/>
              </a:ext>
            </a:extLst>
          </p:cNvPr>
          <p:cNvSpPr/>
          <p:nvPr/>
        </p:nvSpPr>
        <p:spPr>
          <a:xfrm>
            <a:off x="10134600" y="2293895"/>
            <a:ext cx="7239000" cy="2235800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>
                <a:latin typeface="Plumb Medium" charset="0"/>
              </a:rPr>
              <a:t>в</a:t>
            </a:r>
            <a:r>
              <a:rPr lang="ru-RU" sz="2400" b="1" dirty="0">
                <a:latin typeface="Plumb Medium" charset="0"/>
              </a:rPr>
              <a:t> </a:t>
            </a:r>
            <a:r>
              <a:rPr lang="ru-RU" sz="3600" b="1" dirty="0">
                <a:latin typeface="Plumb Medium" charset="0"/>
              </a:rPr>
              <a:t>2020 </a:t>
            </a:r>
            <a:r>
              <a:rPr lang="ru-RU" sz="2400" dirty="0" smtClean="0">
                <a:latin typeface="Plumb Medium" charset="0"/>
              </a:rPr>
              <a:t>Открытие </a:t>
            </a:r>
            <a:r>
              <a:rPr lang="ru-RU" sz="2400" dirty="0">
                <a:latin typeface="Plumb Medium" charset="0"/>
              </a:rPr>
              <a:t>центра  цифрового образования</a:t>
            </a:r>
          </a:p>
          <a:p>
            <a:r>
              <a:rPr lang="ru-RU" sz="2800" b="1" dirty="0">
                <a:latin typeface="Plumb Medium" charset="0"/>
              </a:rPr>
              <a:t> «IT-куб» </a:t>
            </a:r>
            <a:r>
              <a:rPr lang="ru-RU" sz="2400" dirty="0">
                <a:latin typeface="Plumb Medium" charset="0"/>
              </a:rPr>
              <a:t>на базе МАУ ДО «Центр детского научно-технического творчества» </a:t>
            </a:r>
            <a:endParaRPr lang="ru-RU" sz="2400" dirty="0" smtClean="0">
              <a:latin typeface="Plumb Medium" charset="0"/>
            </a:endParaRPr>
          </a:p>
          <a:p>
            <a:r>
              <a:rPr lang="ru-RU" sz="2400" b="1" dirty="0" smtClean="0">
                <a:latin typeface="Plumb Medium" charset="0"/>
              </a:rPr>
              <a:t>МР </a:t>
            </a:r>
            <a:r>
              <a:rPr lang="ru-RU" sz="2400" b="1" dirty="0">
                <a:latin typeface="Plumb Medium" charset="0"/>
              </a:rPr>
              <a:t>«</a:t>
            </a:r>
            <a:r>
              <a:rPr lang="ru-RU" sz="2400" b="1" dirty="0" err="1">
                <a:latin typeface="Plumb Medium" charset="0"/>
              </a:rPr>
              <a:t>Нюрбинский</a:t>
            </a:r>
            <a:r>
              <a:rPr lang="ru-RU" sz="2400" b="1" dirty="0">
                <a:latin typeface="Plumb Medium" charset="0"/>
              </a:rPr>
              <a:t> район»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24" name="AutoShape 2">
            <a:extLst>
              <a:ext uri="{FF2B5EF4-FFF2-40B4-BE49-F238E27FC236}">
                <a16:creationId xmlns="" xmlns:a16="http://schemas.microsoft.com/office/drawing/2014/main" id="{ABDD6391-D097-4A1F-9591-B500B4AC2A2A}"/>
              </a:ext>
            </a:extLst>
          </p:cNvPr>
          <p:cNvSpPr/>
          <p:nvPr/>
        </p:nvSpPr>
        <p:spPr>
          <a:xfrm>
            <a:off x="10134600" y="4762500"/>
            <a:ext cx="7239000" cy="2239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>
                <a:latin typeface="Plumb Medium" charset="0"/>
              </a:rPr>
              <a:t>в</a:t>
            </a:r>
            <a:r>
              <a:rPr lang="ru-RU" sz="2400" b="1" dirty="0">
                <a:latin typeface="Plumb Medium" charset="0"/>
              </a:rPr>
              <a:t> </a:t>
            </a:r>
            <a:r>
              <a:rPr lang="ru-RU" sz="3600" b="1" dirty="0">
                <a:latin typeface="Plumb Medium" charset="0"/>
              </a:rPr>
              <a:t>2021 </a:t>
            </a:r>
            <a:r>
              <a:rPr lang="ru-RU" sz="2400" dirty="0" smtClean="0">
                <a:latin typeface="Plumb Medium" charset="0"/>
              </a:rPr>
              <a:t>году</a:t>
            </a:r>
          </a:p>
          <a:p>
            <a:pPr>
              <a:defRPr/>
            </a:pPr>
            <a:r>
              <a:rPr lang="ru-RU" sz="2400" dirty="0">
                <a:latin typeface="Plumb Medium" charset="0"/>
              </a:rPr>
              <a:t>Открытие центра цифрового образования </a:t>
            </a:r>
            <a:r>
              <a:rPr lang="ru-RU" sz="2800" b="1" dirty="0">
                <a:latin typeface="Plumb Medium" charset="0"/>
              </a:rPr>
              <a:t>«IT-куб» </a:t>
            </a:r>
            <a:r>
              <a:rPr lang="ru-RU" sz="2400" dirty="0">
                <a:latin typeface="Plumb Medium" charset="0"/>
              </a:rPr>
              <a:t>на базе МБУ ДО «Центр технического творчества</a:t>
            </a:r>
            <a:r>
              <a:rPr lang="ru-RU" sz="2400" b="1" dirty="0">
                <a:latin typeface="Plumb Medium" charset="0"/>
              </a:rPr>
              <a:t>» ГО «город Якутск»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25" name="AutoShape 2">
            <a:extLst>
              <a:ext uri="{FF2B5EF4-FFF2-40B4-BE49-F238E27FC236}">
                <a16:creationId xmlns="" xmlns:a16="http://schemas.microsoft.com/office/drawing/2014/main" id="{ABDD6391-D097-4A1F-9591-B500B4AC2A2A}"/>
              </a:ext>
            </a:extLst>
          </p:cNvPr>
          <p:cNvSpPr/>
          <p:nvPr/>
        </p:nvSpPr>
        <p:spPr>
          <a:xfrm>
            <a:off x="10150366" y="7200900"/>
            <a:ext cx="7239000" cy="227351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>
                <a:latin typeface="Plumb Medium" charset="0"/>
              </a:rPr>
              <a:t>в</a:t>
            </a:r>
            <a:r>
              <a:rPr lang="ru-RU" sz="2400" b="1" dirty="0">
                <a:latin typeface="Plumb Medium" charset="0"/>
              </a:rPr>
              <a:t> </a:t>
            </a:r>
            <a:r>
              <a:rPr lang="ru-RU" sz="3600" b="1" dirty="0">
                <a:latin typeface="Plumb Medium" charset="0"/>
              </a:rPr>
              <a:t>2022 </a:t>
            </a:r>
            <a:r>
              <a:rPr lang="ru-RU" sz="2400" dirty="0" smtClean="0">
                <a:latin typeface="Plumb Medium" charset="0"/>
              </a:rPr>
              <a:t>году</a:t>
            </a:r>
          </a:p>
          <a:p>
            <a:pPr>
              <a:defRPr/>
            </a:pPr>
            <a:r>
              <a:rPr lang="ru-RU" sz="2400" dirty="0">
                <a:latin typeface="Plumb Medium" charset="0"/>
              </a:rPr>
              <a:t>Открытие центра цифрового образования </a:t>
            </a:r>
            <a:r>
              <a:rPr lang="ru-RU" sz="2800" b="1" dirty="0">
                <a:latin typeface="Plumb Medium" charset="0"/>
              </a:rPr>
              <a:t>«IT-куб» </a:t>
            </a:r>
            <a:r>
              <a:rPr lang="ru-RU" sz="2400" dirty="0">
                <a:latin typeface="Plumb Medium" charset="0"/>
              </a:rPr>
              <a:t>на базе МБУ ДО «Центр дополнительного образования» </a:t>
            </a:r>
            <a:r>
              <a:rPr lang="ru-RU" sz="2400" b="1" dirty="0">
                <a:latin typeface="Plumb Medium" charset="0"/>
              </a:rPr>
              <a:t>г. Мирный МО «</a:t>
            </a:r>
            <a:r>
              <a:rPr lang="ru-RU" sz="2400" b="1" dirty="0" err="1">
                <a:latin typeface="Plumb Medium" charset="0"/>
              </a:rPr>
              <a:t>Мирнинский</a:t>
            </a:r>
            <a:r>
              <a:rPr lang="ru-RU" sz="2400" b="1" dirty="0">
                <a:latin typeface="Plumb Medium" charset="0"/>
              </a:rPr>
              <a:t> район»</a:t>
            </a:r>
            <a:endParaRPr lang="ru-RU" sz="2400" dirty="0">
              <a:latin typeface="Plumb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4145459"/>
            <a:ext cx="182880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СПАСИБО ЗА ВНИМАНИЕ!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xmlns="" id="{75C01597-086D-4CC0-8FE5-54D9271E5864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723900"/>
            <a:ext cx="137160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Значение показателей регионального проекта на 2020 год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12406"/>
              </p:ext>
            </p:extLst>
          </p:nvPr>
        </p:nvGraphicFramePr>
        <p:xfrm>
          <a:off x="1475108" y="1597793"/>
          <a:ext cx="14907892" cy="7220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07"/>
                <a:gridCol w="11558685"/>
                <a:gridCol w="2895600"/>
              </a:tblGrid>
              <a:tr h="4094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</a:tr>
              <a:tr h="99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Российской Федерации, в которых 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none" strike="noStrike" spc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</a:tr>
              <a:tr h="1491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по программам общего образования, дополнительного образования для детей и среднего профессионального образования, для которых формируется цифровой образовательный профиль и индивидуальный план обучения с использованием федеральной информационно-сервисной платформы цифровой образовательной среды, в общем числе обучающихся по указанным программам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</a:tr>
              <a:tr h="1491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реализующих программы общего образования, дополнительного образования детей и среднего профессионального образования, осуществляющих образовательную деятельность с использованием федеральной 0информационно­-сервисной платформы цифровой образовательной среды, в общем числе образовательных организаций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</a:tr>
              <a:tr h="115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по программам общего образования и среднего профессионального образования, использующих федеральную информационно-сервисную платформу цифровой образовательной среды для "горизонтального" обучения и неформального образования, в общем числе обучающихся по указанным программам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</a:tr>
              <a:tr h="1657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"одного окна" ("Современная цифровая образовательная среда в Российской Федерации"), в общем числе педагогических работников общего 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3" marR="435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5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71500"/>
            <a:ext cx="13258800" cy="457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Значение результатов регионального проекта на 2020 год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52868"/>
              </p:ext>
            </p:extLst>
          </p:nvPr>
        </p:nvGraphicFramePr>
        <p:xfrm>
          <a:off x="304800" y="2476500"/>
          <a:ext cx="16611600" cy="5399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050"/>
                <a:gridCol w="12035950"/>
                <a:gridCol w="40386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результата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</a:tr>
              <a:tr h="1209597">
                <a:tc>
                  <a:txBody>
                    <a:bodyPr/>
                    <a:lstStyle/>
                    <a:p>
                      <a:pPr indent="-38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 целевая модель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</a:tr>
              <a:tr h="1814396">
                <a:tc>
                  <a:txBody>
                    <a:bodyPr/>
                    <a:lstStyle/>
                    <a:p>
                      <a:pPr indent="-38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 образовательных организаций, реализующих основные и (или) дополнительные общеобразовательные программы, обновили информационное наполнение и функциональные возможности открытых и общедоступных информационных ресурсов (официальных сайтов в сети «Интернет»)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</a:tr>
              <a:tr h="1067425">
                <a:tc>
                  <a:txBody>
                    <a:bodyPr/>
                    <a:lstStyle/>
                    <a:p>
                      <a:pPr indent="-38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Центры цифрового образования детей 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-куб»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</a:tr>
              <a:tr h="1033394">
                <a:tc>
                  <a:txBody>
                    <a:bodyPr/>
                    <a:lstStyle/>
                    <a:p>
                      <a:pPr indent="-38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0,3 тысяч детей, обучающихся в 25% образовательных организациях, внедрены в образовательные программы современные цифровые технологии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(300 обучающихся)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0" marR="340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80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76662" y="1024138"/>
            <a:ext cx="14840435" cy="1269757"/>
            <a:chOff x="2130490" y="1245942"/>
            <a:chExt cx="14628032" cy="1269757"/>
          </a:xfrm>
        </p:grpSpPr>
        <p:sp>
          <p:nvSpPr>
            <p:cNvPr id="3" name="TextBox 5"/>
            <p:cNvSpPr txBox="1"/>
            <p:nvPr/>
          </p:nvSpPr>
          <p:spPr>
            <a:xfrm>
              <a:off x="2337519" y="1407703"/>
              <a:ext cx="14421003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3600" b="1" spc="370" dirty="0" smtClean="0">
                  <a:solidFill>
                    <a:srgbClr val="273755"/>
                  </a:solidFill>
                  <a:latin typeface="PlumbCondensed" pitchFamily="2" charset="0"/>
                </a:rPr>
                <a:t>      </a:t>
              </a:r>
              <a:r>
                <a:rPr lang="ru-RU" sz="3600" b="1" dirty="0">
                  <a:latin typeface="Plumb Black" charset="0"/>
                </a:rPr>
                <a:t>Охват образовательных организаций Республики Саха (Якутия) </a:t>
              </a:r>
              <a:endParaRPr lang="ru-RU" sz="3600" b="1" dirty="0" smtClean="0">
                <a:latin typeface="Plumb Black" charset="0"/>
              </a:endParaRPr>
            </a:p>
            <a:p>
              <a:pPr algn="ctr"/>
              <a:r>
                <a:rPr lang="ru-RU" sz="3600" b="1" dirty="0" smtClean="0">
                  <a:latin typeface="Plumb Black" charset="0"/>
                </a:rPr>
                <a:t>для внедрения </a:t>
              </a:r>
              <a:r>
                <a:rPr lang="ru-RU" sz="3600" b="1" dirty="0">
                  <a:latin typeface="Plumb Black" charset="0"/>
                </a:rPr>
                <a:t>ЦОС</a:t>
              </a:r>
              <a:endParaRPr lang="ru-RU" sz="3600" dirty="0">
                <a:latin typeface="Plumb Black" charset="0"/>
              </a:endParaRPr>
            </a:p>
          </p:txBody>
        </p:sp>
        <p:sp>
          <p:nvSpPr>
            <p:cNvPr id="4" name="Ромб 3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130490" y="1245942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04982A-B711-4E24-85D8-0244FDAE1E1B}"/>
              </a:ext>
            </a:extLst>
          </p:cNvPr>
          <p:cNvSpPr txBox="1"/>
          <p:nvPr/>
        </p:nvSpPr>
        <p:spPr>
          <a:xfrm>
            <a:off x="1" y="226665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762001" y="2293895"/>
            <a:ext cx="6019800" cy="1935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800" dirty="0">
                <a:latin typeface="Plumb Medium" charset="0"/>
              </a:rPr>
              <a:t>в </a:t>
            </a:r>
            <a:r>
              <a:rPr lang="ru-RU" sz="3200" b="1" dirty="0">
                <a:latin typeface="Plumb Medium" charset="0"/>
              </a:rPr>
              <a:t>2019</a:t>
            </a:r>
            <a:r>
              <a:rPr lang="ru-RU" sz="4000" dirty="0">
                <a:latin typeface="Plumb Medium" charset="0"/>
              </a:rPr>
              <a:t> </a:t>
            </a:r>
            <a:r>
              <a:rPr lang="ru-RU" sz="2800" dirty="0" smtClean="0">
                <a:latin typeface="Plumb Medium" charset="0"/>
              </a:rPr>
              <a:t>году: </a:t>
            </a:r>
          </a:p>
          <a:p>
            <a:pPr>
              <a:defRPr/>
            </a:pPr>
            <a:r>
              <a:rPr lang="ru-RU" sz="2800" b="1" dirty="0" smtClean="0">
                <a:latin typeface="Plumb Medium" charset="0"/>
              </a:rPr>
              <a:t>17</a:t>
            </a:r>
            <a:r>
              <a:rPr lang="ru-RU" sz="2800" dirty="0" smtClean="0">
                <a:latin typeface="Plumb Medium" charset="0"/>
              </a:rPr>
              <a:t> образовательных организаций</a:t>
            </a:r>
          </a:p>
          <a:p>
            <a:pPr>
              <a:defRPr/>
            </a:pPr>
            <a:r>
              <a:rPr lang="ru-RU" sz="2800" dirty="0" smtClean="0">
                <a:latin typeface="Plumb Medium" charset="0"/>
              </a:rPr>
              <a:t>	школ – 15</a:t>
            </a:r>
          </a:p>
          <a:p>
            <a:pPr>
              <a:defRPr/>
            </a:pPr>
            <a:r>
              <a:rPr lang="ru-RU" sz="2800" dirty="0" smtClean="0">
                <a:latin typeface="Plumb Medium" charset="0"/>
              </a:rPr>
              <a:t>	СПО - 2</a:t>
            </a:r>
            <a:endParaRPr lang="ru-RU" sz="2800" dirty="0">
              <a:latin typeface="Plumb Medium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762000" y="4686300"/>
            <a:ext cx="6019801" cy="1868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800" dirty="0">
                <a:latin typeface="Plumb Medium" charset="0"/>
              </a:rPr>
              <a:t>в </a:t>
            </a:r>
            <a:r>
              <a:rPr lang="ru-RU" sz="3200" b="1" dirty="0">
                <a:latin typeface="Plumb Medium" charset="0"/>
              </a:rPr>
              <a:t>2020-2022</a:t>
            </a:r>
            <a:r>
              <a:rPr lang="ru-RU" sz="4000" b="1" dirty="0">
                <a:latin typeface="Plumb Medium" charset="0"/>
              </a:rPr>
              <a:t> </a:t>
            </a:r>
            <a:r>
              <a:rPr lang="ru-RU" sz="2800" dirty="0" smtClean="0">
                <a:latin typeface="Plumb Medium" charset="0"/>
              </a:rPr>
              <a:t>годах: </a:t>
            </a:r>
          </a:p>
          <a:p>
            <a:pPr>
              <a:defRPr/>
            </a:pPr>
            <a:r>
              <a:rPr lang="ru-RU" sz="2800" b="1" dirty="0" smtClean="0">
                <a:latin typeface="Plumb Medium" charset="0"/>
              </a:rPr>
              <a:t>170</a:t>
            </a:r>
            <a:r>
              <a:rPr lang="ru-RU" sz="2800" dirty="0" smtClean="0">
                <a:latin typeface="Plumb Medium" charset="0"/>
              </a:rPr>
              <a:t> образовательных организаций</a:t>
            </a:r>
          </a:p>
          <a:p>
            <a:pPr>
              <a:defRPr/>
            </a:pPr>
            <a:r>
              <a:rPr lang="ru-RU" sz="2800" dirty="0" smtClean="0">
                <a:latin typeface="Plumb Medium" charset="0"/>
              </a:rPr>
              <a:t>	школ – 132</a:t>
            </a:r>
          </a:p>
          <a:p>
            <a:pPr>
              <a:defRPr/>
            </a:pPr>
            <a:r>
              <a:rPr lang="ru-RU" sz="2800" dirty="0" smtClean="0">
                <a:latin typeface="Plumb Medium" charset="0"/>
              </a:rPr>
              <a:t>	СПО - 38</a:t>
            </a:r>
            <a:endParaRPr lang="ru-RU" sz="2800" dirty="0">
              <a:latin typeface="Plumb Medium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762000" y="6879022"/>
            <a:ext cx="6019801" cy="190993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800" dirty="0">
                <a:latin typeface="Plumb Medium" charset="0"/>
              </a:rPr>
              <a:t>в </a:t>
            </a:r>
            <a:r>
              <a:rPr lang="ru-RU" sz="3200" b="1" dirty="0">
                <a:latin typeface="Plumb Medium" charset="0"/>
              </a:rPr>
              <a:t>2020-2022 </a:t>
            </a:r>
            <a:r>
              <a:rPr lang="ru-RU" sz="2800" dirty="0" smtClean="0">
                <a:latin typeface="Plumb Medium" charset="0"/>
              </a:rPr>
              <a:t>годах (</a:t>
            </a:r>
            <a:r>
              <a:rPr lang="en-US" sz="2800" dirty="0" smtClean="0">
                <a:latin typeface="Plumb Medium" charset="0"/>
              </a:rPr>
              <a:t>II </a:t>
            </a:r>
            <a:r>
              <a:rPr lang="ru-RU" sz="2800" dirty="0" smtClean="0">
                <a:latin typeface="Plumb Medium" charset="0"/>
              </a:rPr>
              <a:t>очередь): </a:t>
            </a:r>
          </a:p>
          <a:p>
            <a:pPr>
              <a:defRPr/>
            </a:pPr>
            <a:r>
              <a:rPr lang="ru-RU" sz="2800" b="1" dirty="0" smtClean="0">
                <a:latin typeface="Plumb Medium" charset="0"/>
              </a:rPr>
              <a:t>79</a:t>
            </a:r>
            <a:r>
              <a:rPr lang="ru-RU" sz="2800" dirty="0" smtClean="0">
                <a:latin typeface="Plumb Medium" charset="0"/>
              </a:rPr>
              <a:t> образовательных организаций</a:t>
            </a:r>
          </a:p>
          <a:p>
            <a:pPr>
              <a:defRPr/>
            </a:pPr>
            <a:r>
              <a:rPr lang="ru-RU" sz="2800" dirty="0" smtClean="0">
                <a:latin typeface="Plumb Medium" charset="0"/>
              </a:rPr>
              <a:t>	школ – 79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7696200" y="2400300"/>
            <a:ext cx="5715000" cy="1219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sz="4000" b="1" dirty="0">
                <a:latin typeface="Plumb Medium" charset="0"/>
              </a:rPr>
              <a:t>5 </a:t>
            </a:r>
            <a:r>
              <a:rPr lang="ru-RU" sz="2800" dirty="0">
                <a:latin typeface="Plumb Medium" charset="0"/>
              </a:rPr>
              <a:t>муниципальных образований Республики Саха (Якутия)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7696200" y="4686300"/>
            <a:ext cx="5715000" cy="1135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sz="4000" b="1" dirty="0" smtClean="0">
                <a:latin typeface="Plumb Medium" charset="0"/>
              </a:rPr>
              <a:t>34</a:t>
            </a:r>
            <a:r>
              <a:rPr lang="ru-RU" sz="3600" b="1" dirty="0" smtClean="0">
                <a:latin typeface="Plumb Medium" charset="0"/>
              </a:rPr>
              <a:t> </a:t>
            </a:r>
            <a:r>
              <a:rPr lang="ru-RU" sz="2800" dirty="0">
                <a:latin typeface="Plumb Medium" charset="0"/>
              </a:rPr>
              <a:t>муниципальных </a:t>
            </a:r>
            <a:r>
              <a:rPr lang="ru-RU" sz="2800" dirty="0" smtClean="0">
                <a:latin typeface="Plumb Medium" charset="0"/>
              </a:rPr>
              <a:t>образований </a:t>
            </a:r>
            <a:r>
              <a:rPr lang="ru-RU" sz="2800" dirty="0">
                <a:latin typeface="Plumb Medium" charset="0"/>
              </a:rPr>
              <a:t>Республики Саха (Якутия)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7696200" y="6884278"/>
            <a:ext cx="5833241" cy="1239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ru-RU" sz="4000" b="1" dirty="0">
                <a:latin typeface="Plumb Medium" charset="0"/>
              </a:rPr>
              <a:t>30</a:t>
            </a:r>
            <a:r>
              <a:rPr lang="ru-RU" sz="3600" b="1" dirty="0">
                <a:latin typeface="Plumb Medium" charset="0"/>
              </a:rPr>
              <a:t> </a:t>
            </a:r>
            <a:r>
              <a:rPr lang="ru-RU" sz="2800" dirty="0">
                <a:latin typeface="Plumb Medium" charset="0"/>
              </a:rPr>
              <a:t>муниципальных образований Республики Саха (Якутия)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6884601" y="7075102"/>
            <a:ext cx="609600" cy="5563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884601" y="2857502"/>
            <a:ext cx="609600" cy="5563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6884601" y="5034781"/>
            <a:ext cx="609600" cy="5563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ABDD6391-D097-4A1F-9591-B500B4AC2A2A}"/>
              </a:ext>
            </a:extLst>
          </p:cNvPr>
          <p:cNvSpPr/>
          <p:nvPr/>
        </p:nvSpPr>
        <p:spPr>
          <a:xfrm>
            <a:off x="13792200" y="1786138"/>
            <a:ext cx="3810000" cy="6337728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sz="2400" b="1" dirty="0" smtClean="0">
              <a:latin typeface="Plumb Medium" charset="0"/>
            </a:endParaRPr>
          </a:p>
          <a:p>
            <a:pPr algn="ctr"/>
            <a:r>
              <a:rPr lang="ru-RU" sz="2400" b="1" dirty="0" smtClean="0">
                <a:latin typeface="Plumb Medium" charset="0"/>
              </a:rPr>
              <a:t>Охват </a:t>
            </a:r>
          </a:p>
          <a:p>
            <a:pPr algn="ctr"/>
            <a:r>
              <a:rPr lang="ru-RU" sz="3200" b="1" dirty="0" smtClean="0">
                <a:latin typeface="Plumb Medium" charset="0"/>
              </a:rPr>
              <a:t>266</a:t>
            </a:r>
            <a:r>
              <a:rPr lang="ru-RU" sz="3200" dirty="0" smtClean="0">
                <a:latin typeface="Plumb Medium" charset="0"/>
              </a:rPr>
              <a:t> </a:t>
            </a:r>
          </a:p>
          <a:p>
            <a:pPr algn="ctr"/>
            <a:r>
              <a:rPr lang="ru-RU" sz="2400" dirty="0" smtClean="0">
                <a:latin typeface="Plumb Medium" charset="0"/>
              </a:rPr>
              <a:t>образовательных организаций</a:t>
            </a:r>
          </a:p>
          <a:p>
            <a:pPr algn="ctr"/>
            <a:endParaRPr lang="ru-RU" sz="2400" dirty="0" smtClean="0">
              <a:latin typeface="Plumb Medium" charset="0"/>
            </a:endParaRPr>
          </a:p>
          <a:p>
            <a:pPr algn="ctr"/>
            <a:r>
              <a:rPr lang="ru-RU" sz="3200" b="1" dirty="0" smtClean="0">
                <a:latin typeface="Plumb Medium" charset="0"/>
              </a:rPr>
              <a:t>34%</a:t>
            </a:r>
            <a:r>
              <a:rPr lang="ru-RU" sz="2400" b="1" dirty="0" smtClean="0">
                <a:latin typeface="Plumb Medium" charset="0"/>
              </a:rPr>
              <a:t> </a:t>
            </a:r>
            <a:r>
              <a:rPr lang="ru-RU" sz="2400" dirty="0">
                <a:latin typeface="Plumb Medium" charset="0"/>
              </a:rPr>
              <a:t>общеобразовательных организаций и</a:t>
            </a:r>
            <a:r>
              <a:rPr lang="ru-RU" sz="2400" b="1" dirty="0">
                <a:latin typeface="Plumb Medium" charset="0"/>
              </a:rPr>
              <a:t> </a:t>
            </a:r>
            <a:endParaRPr lang="ru-RU" sz="2400" b="1" dirty="0" smtClean="0">
              <a:latin typeface="Plumb Medium" charset="0"/>
            </a:endParaRPr>
          </a:p>
          <a:p>
            <a:pPr algn="ctr"/>
            <a:r>
              <a:rPr lang="ru-RU" sz="3600" b="1" dirty="0" smtClean="0">
                <a:latin typeface="Plumb Medium" charset="0"/>
              </a:rPr>
              <a:t>100</a:t>
            </a:r>
            <a:r>
              <a:rPr lang="ru-RU" sz="3600" b="1" dirty="0">
                <a:latin typeface="Plumb Medium" charset="0"/>
              </a:rPr>
              <a:t>%</a:t>
            </a:r>
            <a:r>
              <a:rPr lang="ru-RU" sz="2400" b="1" dirty="0">
                <a:latin typeface="Plumb Medium" charset="0"/>
              </a:rPr>
              <a:t> </a:t>
            </a:r>
            <a:endParaRPr lang="ru-RU" sz="2400" b="1" dirty="0" smtClean="0">
              <a:latin typeface="Plumb Medium" charset="0"/>
            </a:endParaRPr>
          </a:p>
          <a:p>
            <a:pPr algn="ctr"/>
            <a:r>
              <a:rPr lang="ru-RU" sz="2400" dirty="0" smtClean="0">
                <a:latin typeface="Plumb Medium" charset="0"/>
              </a:rPr>
              <a:t>организаций </a:t>
            </a:r>
            <a:r>
              <a:rPr lang="ru-RU" sz="2400" dirty="0">
                <a:latin typeface="Plumb Medium" charset="0"/>
              </a:rPr>
              <a:t>среднего профессионального образования в реализации проекта ЦОС в период </a:t>
            </a:r>
            <a:endParaRPr lang="ru-RU" sz="2400" dirty="0" smtClean="0">
              <a:latin typeface="Plumb Medium" charset="0"/>
            </a:endParaRPr>
          </a:p>
          <a:p>
            <a:pPr algn="ctr"/>
            <a:r>
              <a:rPr lang="ru-RU" sz="2800" b="1" dirty="0" smtClean="0">
                <a:latin typeface="Plumb Medium" charset="0"/>
              </a:rPr>
              <a:t>с </a:t>
            </a:r>
            <a:r>
              <a:rPr lang="ru-RU" sz="2800" b="1" dirty="0">
                <a:latin typeface="Plumb Medium" charset="0"/>
              </a:rPr>
              <a:t>2019 по 2022 </a:t>
            </a:r>
            <a:r>
              <a:rPr lang="ru-RU" sz="2800" b="1" dirty="0" smtClean="0">
                <a:latin typeface="Plumb Medium" charset="0"/>
              </a:rPr>
              <a:t>годы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76B5E184-7BDF-4C4F-B1FC-4CBB45943E4D}"/>
              </a:ext>
            </a:extLst>
          </p:cNvPr>
          <p:cNvSpPr/>
          <p:nvPr/>
        </p:nvSpPr>
        <p:spPr>
          <a:xfrm>
            <a:off x="7696200" y="8542451"/>
            <a:ext cx="9906000" cy="990600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800" spc="138" dirty="0" smtClean="0">
                <a:latin typeface="Plumb Medium" charset="0"/>
              </a:rPr>
              <a:t>Общее финансирование составляет 5</a:t>
            </a:r>
            <a:r>
              <a:rPr lang="en-US" sz="2800" spc="138" dirty="0" smtClean="0">
                <a:latin typeface="Plumb Medium" charset="0"/>
              </a:rPr>
              <a:t>59</a:t>
            </a:r>
            <a:r>
              <a:rPr lang="ru-RU" sz="2800" spc="138" dirty="0" smtClean="0">
                <a:latin typeface="Plumb Medium" charset="0"/>
              </a:rPr>
              <a:t> млн. руб., из них 1% из РБ -  5,</a:t>
            </a:r>
            <a:r>
              <a:rPr lang="en-US" sz="2800" spc="138" dirty="0" smtClean="0">
                <a:latin typeface="Plumb Medium" charset="0"/>
              </a:rPr>
              <a:t>5</a:t>
            </a:r>
            <a:r>
              <a:rPr lang="ru-RU" sz="2800" spc="138" dirty="0" smtClean="0">
                <a:latin typeface="Plumb Medium" charset="0"/>
              </a:rPr>
              <a:t> млн. руб.</a:t>
            </a:r>
            <a:endParaRPr lang="ru-RU" sz="2800" spc="138" dirty="0">
              <a:latin typeface="Plumb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67851" y="2051146"/>
            <a:ext cx="15132509" cy="984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199" spc="287" dirty="0" smtClean="0">
                <a:solidFill>
                  <a:srgbClr val="40336F"/>
                </a:solidFill>
                <a:latin typeface="Plumb Medium" pitchFamily="2" charset="0"/>
              </a:rPr>
              <a:t>Примерный перечень оборудования на одну </a:t>
            </a:r>
            <a:r>
              <a:rPr lang="ru-RU" sz="3199" spc="287" smtClean="0">
                <a:solidFill>
                  <a:srgbClr val="40336F"/>
                </a:solidFill>
                <a:latin typeface="Plumb Medium" pitchFamily="2" charset="0"/>
              </a:rPr>
              <a:t>образовательную </a:t>
            </a:r>
            <a:r>
              <a:rPr lang="ru-RU" sz="3199" spc="287" smtClean="0">
                <a:solidFill>
                  <a:srgbClr val="40336F"/>
                </a:solidFill>
                <a:latin typeface="Plumb Medium" pitchFamily="2" charset="0"/>
              </a:rPr>
              <a:t>организацию</a:t>
            </a:r>
            <a:endParaRPr lang="ru-RU" sz="3199" spc="287" dirty="0" smtClean="0">
              <a:solidFill>
                <a:srgbClr val="40336F"/>
              </a:solidFill>
              <a:latin typeface="Plumb Medium" pitchFamily="2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xmlns="" id="{CF8CECFE-B5B8-4B80-A2D7-9900FA25001F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58505"/>
              </p:ext>
            </p:extLst>
          </p:nvPr>
        </p:nvGraphicFramePr>
        <p:xfrm>
          <a:off x="1566503" y="3238500"/>
          <a:ext cx="15033857" cy="5714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790"/>
                <a:gridCol w="10795448"/>
                <a:gridCol w="1954534"/>
                <a:gridCol w="1357085"/>
              </a:tblGrid>
              <a:tr h="118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Plumb Medium" charset="0"/>
                        </a:rPr>
                        <a:t>№ п/п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Plumb Medium" charset="0"/>
                        </a:rPr>
                        <a:t>Наименование </a:t>
                      </a: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оборудования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Ед. изм.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Кол-во 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Plumb Medium" charset="0"/>
                        </a:rPr>
                        <a:t>1</a:t>
                      </a:r>
                      <a:endParaRPr lang="ru-RU" sz="2800" b="1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Plumb Medium" charset="0"/>
                        </a:rPr>
                        <a:t>МФУ (принтер, сканер, копир)</a:t>
                      </a:r>
                      <a:endParaRPr lang="ru-RU" sz="2800" b="1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шт.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1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Plumb Medium" charset="0"/>
                        </a:rPr>
                        <a:t>2</a:t>
                      </a:r>
                      <a:endParaRPr lang="ru-RU" sz="2800" b="1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Plumb Medium" charset="0"/>
                        </a:rPr>
                        <a:t>Ноутбук для управленческого персонала</a:t>
                      </a:r>
                      <a:endParaRPr lang="ru-RU" sz="2800" b="1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шт.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6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Plumb Medium" charset="0"/>
                        </a:rPr>
                        <a:t>3.</a:t>
                      </a:r>
                      <a:endParaRPr lang="ru-RU" sz="2800" b="1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Plumb Medium" charset="0"/>
                        </a:rPr>
                        <a:t>ПАК Цифровая образовательная среда в составе</a:t>
                      </a:r>
                      <a:endParaRPr lang="ru-RU" sz="2800" b="1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 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 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3.1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Plumb Medium" charset="0"/>
                        </a:rPr>
                        <a:t>Ноутбук учителя</a:t>
                      </a:r>
                      <a:endParaRPr lang="ru-RU" sz="2800" b="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 шт. 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2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3.2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Plumb Medium" charset="0"/>
                        </a:rPr>
                        <a:t>Интерактивный комплекс</a:t>
                      </a:r>
                      <a:endParaRPr lang="ru-RU" sz="2800" b="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Plumb Medium" charset="0"/>
                        </a:rPr>
                        <a:t> шт. 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2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3.3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Plumb Medium" charset="0"/>
                        </a:rPr>
                        <a:t>Мобильное крепление для интерактивного комплекса</a:t>
                      </a:r>
                      <a:endParaRPr lang="ru-RU" sz="2800" b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Plumb Medium" charset="0"/>
                        </a:rPr>
                        <a:t> шт. 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2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3.4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Plumb Medium" charset="0"/>
                        </a:rPr>
                        <a:t>Ноутбук мобильного </a:t>
                      </a:r>
                      <a:r>
                        <a:rPr lang="ru-RU" sz="2800" b="0" dirty="0" smtClean="0">
                          <a:effectLst/>
                          <a:latin typeface="Plumb Medium" charset="0"/>
                        </a:rPr>
                        <a:t>класса (2 класса)</a:t>
                      </a:r>
                      <a:endParaRPr lang="ru-RU" sz="2800" b="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Plumb Medium" charset="0"/>
                        </a:rPr>
                        <a:t> шт. 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30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3.5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Plumb Medium" charset="0"/>
                        </a:rPr>
                        <a:t>Вычислительный блок интерактивного комплекса</a:t>
                      </a:r>
                      <a:endParaRPr lang="ru-RU" sz="2800" b="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Plumb Medium" charset="0"/>
                        </a:rPr>
                        <a:t> шт. </a:t>
                      </a:r>
                      <a:endParaRPr lang="ru-RU" sz="280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Plumb Medium" charset="0"/>
                        </a:rPr>
                        <a:t>2</a:t>
                      </a:r>
                      <a:endParaRPr lang="ru-RU" sz="2800" dirty="0">
                        <a:effectLst/>
                        <a:latin typeface="Plumb Medium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78503" y="1220149"/>
            <a:ext cx="12688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latin typeface="Plumb Black" charset="0"/>
              </a:rPr>
              <a:t>ЗАКУПКИ ПО ВНЕДРЕНИЮ ЦЕЛЕВОЙ МОДЕЛИ ЦОС</a:t>
            </a:r>
            <a:endParaRPr lang="ru-RU" altLang="ru-RU" sz="4000" b="1" dirty="0">
              <a:latin typeface="Plumb Black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AC04982A-B711-4E24-85D8-0244FDAE1E1B}"/>
              </a:ext>
            </a:extLst>
          </p:cNvPr>
          <p:cNvSpPr txBox="1"/>
          <p:nvPr/>
        </p:nvSpPr>
        <p:spPr>
          <a:xfrm>
            <a:off x="28303" y="390607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</p:spTree>
    <p:extLst>
      <p:ext uri="{BB962C8B-B14F-4D97-AF65-F5344CB8AC3E}">
        <p14:creationId xmlns:p14="http://schemas.microsoft.com/office/powerpoint/2010/main" val="4471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BD55CF27-50EE-4725-8E45-43CF9516C503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5656"/>
            <a:ext cx="8763000" cy="6127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8503" y="1075634"/>
            <a:ext cx="12688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Plumb Black" charset="0"/>
              </a:rPr>
              <a:t>Повышение квалификации педагогических работников в рамках периодической аттестации в цифровой форме с использованием информационного ресурса «одного окна</a:t>
            </a:r>
            <a:r>
              <a:rPr lang="ru-RU" altLang="ru-RU" sz="2800" b="1" dirty="0" smtClean="0">
                <a:latin typeface="Plumb Black" charset="0"/>
              </a:rPr>
              <a:t>»</a:t>
            </a:r>
            <a:endParaRPr lang="ru-RU" altLang="ru-RU" sz="2800" b="1" dirty="0">
              <a:latin typeface="Plumb Black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C04982A-B711-4E24-85D8-0244FDAE1E1B}"/>
              </a:ext>
            </a:extLst>
          </p:cNvPr>
          <p:cNvSpPr txBox="1"/>
          <p:nvPr/>
        </p:nvSpPr>
        <p:spPr>
          <a:xfrm>
            <a:off x="28303" y="390607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77000" y="2556173"/>
            <a:ext cx="4305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linkClick r:id="rId3"/>
              </a:rPr>
              <a:t>http://neorusedu.ru/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09800" y="1299048"/>
            <a:ext cx="14630400" cy="1107996"/>
            <a:chOff x="2420287" y="1618577"/>
            <a:chExt cx="14421003" cy="1107996"/>
          </a:xfrm>
        </p:grpSpPr>
        <p:sp>
          <p:nvSpPr>
            <p:cNvPr id="5" name="TextBox 5"/>
            <p:cNvSpPr txBox="1"/>
            <p:nvPr/>
          </p:nvSpPr>
          <p:spPr>
            <a:xfrm>
              <a:off x="2420287" y="1618577"/>
              <a:ext cx="14421003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600" b="1" spc="370" dirty="0" smtClean="0">
                  <a:solidFill>
                    <a:srgbClr val="273755"/>
                  </a:solidFill>
                  <a:latin typeface="PlumbCondensed" pitchFamily="2" charset="0"/>
                </a:rPr>
                <a:t>               </a:t>
              </a:r>
              <a:r>
                <a:rPr lang="ru-RU" altLang="ru-RU" sz="3600" b="1" dirty="0" smtClean="0">
                  <a:latin typeface="Plumb Black" charset="0"/>
                </a:rPr>
                <a:t>Обновление </a:t>
              </a:r>
              <a:r>
                <a:rPr lang="ru-RU" altLang="ru-RU" sz="3600" b="1" dirty="0">
                  <a:latin typeface="Plumb Black" charset="0"/>
                </a:rPr>
                <a:t>информационных </a:t>
              </a:r>
              <a:r>
                <a:rPr lang="ru-RU" altLang="ru-RU" sz="3600" b="1" dirty="0" smtClean="0">
                  <a:latin typeface="Plumb Black" charset="0"/>
                </a:rPr>
                <a:t>представительств</a:t>
              </a:r>
            </a:p>
            <a:p>
              <a:pPr algn="ctr"/>
              <a:r>
                <a:rPr lang="ru-RU" altLang="ru-RU" sz="3600" b="1" dirty="0" smtClean="0">
                  <a:latin typeface="Plumb Black" charset="0"/>
                </a:rPr>
                <a:t>(сайтов образовательных организаций)</a:t>
              </a:r>
              <a:endParaRPr lang="ru-RU" altLang="ru-RU" sz="3600" b="1" dirty="0">
                <a:latin typeface="Plumb Black" charset="0"/>
              </a:endParaRP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570506" y="1618577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AC04982A-B711-4E24-85D8-0244FDAE1E1B}"/>
              </a:ext>
            </a:extLst>
          </p:cNvPr>
          <p:cNvSpPr txBox="1"/>
          <p:nvPr/>
        </p:nvSpPr>
        <p:spPr>
          <a:xfrm>
            <a:off x="28303" y="390607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C5B3B238-E991-4DAB-9437-F7AC3979E293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2767596"/>
            <a:ext cx="6901440" cy="421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62" y="3695700"/>
            <a:ext cx="6760029" cy="844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62" y="4559898"/>
            <a:ext cx="6813755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785751"/>
            <a:ext cx="6617193" cy="3348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29" y="3132300"/>
            <a:ext cx="2081170" cy="5577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26530" y="7014014"/>
            <a:ext cx="69821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Plumb Medium" charset="0"/>
              </a:rPr>
              <a:t>6</a:t>
            </a:r>
            <a:r>
              <a:rPr lang="ru-RU" b="1" dirty="0" smtClean="0">
                <a:latin typeface="Plumb Medium" charset="0"/>
              </a:rPr>
              <a:t> </a:t>
            </a:r>
            <a:r>
              <a:rPr lang="ru-RU" sz="2400" b="1" dirty="0" smtClean="0">
                <a:latin typeface="Plumb Medium" charset="0"/>
              </a:rPr>
              <a:t>пилотных регионов:</a:t>
            </a:r>
          </a:p>
          <a:p>
            <a:r>
              <a:rPr lang="ru-RU" dirty="0" smtClean="0">
                <a:latin typeface="Plumb Medium" charset="0"/>
              </a:rPr>
              <a:t>Республика </a:t>
            </a:r>
            <a:r>
              <a:rPr lang="ru-RU" dirty="0">
                <a:latin typeface="Plumb Medium" charset="0"/>
              </a:rPr>
              <a:t>Калмыкия</a:t>
            </a:r>
          </a:p>
          <a:p>
            <a:r>
              <a:rPr lang="ru-RU" dirty="0" smtClean="0">
                <a:latin typeface="Plumb Medium" charset="0"/>
              </a:rPr>
              <a:t>Удмуртская </a:t>
            </a:r>
            <a:r>
              <a:rPr lang="ru-RU" dirty="0">
                <a:latin typeface="Plumb Medium" charset="0"/>
              </a:rPr>
              <a:t>Республика</a:t>
            </a:r>
          </a:p>
          <a:p>
            <a:r>
              <a:rPr lang="ru-RU" dirty="0" smtClean="0">
                <a:latin typeface="Plumb Medium" charset="0"/>
              </a:rPr>
              <a:t>Алтайский </a:t>
            </a:r>
            <a:r>
              <a:rPr lang="ru-RU" dirty="0">
                <a:latin typeface="Plumb Medium" charset="0"/>
              </a:rPr>
              <a:t>край</a:t>
            </a:r>
          </a:p>
          <a:p>
            <a:r>
              <a:rPr lang="ru-RU" dirty="0" smtClean="0">
                <a:latin typeface="Plumb Medium" charset="0"/>
              </a:rPr>
              <a:t>Курганская </a:t>
            </a:r>
            <a:r>
              <a:rPr lang="ru-RU" dirty="0">
                <a:latin typeface="Plumb Medium" charset="0"/>
              </a:rPr>
              <a:t>область</a:t>
            </a:r>
          </a:p>
          <a:p>
            <a:r>
              <a:rPr lang="ru-RU" dirty="0" smtClean="0">
                <a:latin typeface="Plumb Medium" charset="0"/>
              </a:rPr>
              <a:t>Белгородская </a:t>
            </a:r>
            <a:r>
              <a:rPr lang="ru-RU" dirty="0">
                <a:latin typeface="Plumb Medium" charset="0"/>
              </a:rPr>
              <a:t>область</a:t>
            </a:r>
          </a:p>
          <a:p>
            <a:r>
              <a:rPr lang="ru-RU" dirty="0" smtClean="0">
                <a:latin typeface="Plumb Medium" charset="0"/>
              </a:rPr>
              <a:t>Ханты-Мансийский </a:t>
            </a:r>
            <a:r>
              <a:rPr lang="ru-RU" dirty="0">
                <a:latin typeface="Plumb Medium" charset="0"/>
              </a:rPr>
              <a:t>автономный округ - Югра</a:t>
            </a:r>
          </a:p>
        </p:txBody>
      </p:sp>
      <p:sp>
        <p:nvSpPr>
          <p:cNvPr id="22" name="AutoShape 2">
            <a:extLst>
              <a:ext uri="{FF2B5EF4-FFF2-40B4-BE49-F238E27FC236}">
                <a16:creationId xmlns:a16="http://schemas.microsoft.com/office/drawing/2014/main" xmlns="" id="{57EE976F-9964-4F94-8576-119F1D2D5F99}"/>
              </a:ext>
            </a:extLst>
          </p:cNvPr>
          <p:cNvSpPr/>
          <p:nvPr/>
        </p:nvSpPr>
        <p:spPr>
          <a:xfrm>
            <a:off x="1249376" y="7163604"/>
            <a:ext cx="657223" cy="19833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sz="2800" spc="138" dirty="0">
              <a:latin typeface="Plumb Medium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60826205"/>
              </p:ext>
            </p:extLst>
          </p:nvPr>
        </p:nvGraphicFramePr>
        <p:xfrm>
          <a:off x="8229600" y="6719922"/>
          <a:ext cx="4561955" cy="289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Блок-схема: знак завершения 12"/>
          <p:cNvSpPr/>
          <p:nvPr/>
        </p:nvSpPr>
        <p:spPr>
          <a:xfrm>
            <a:off x="13062196" y="7014014"/>
            <a:ext cx="3886200" cy="1983358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.sakha.gov.ru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">
            <a:extLst>
              <a:ext uri="{FF2B5EF4-FFF2-40B4-BE49-F238E27FC236}">
                <a16:creationId xmlns:a16="http://schemas.microsoft.com/office/drawing/2014/main" xmlns="" id="{57EE976F-9964-4F94-8576-119F1D2D5F99}"/>
              </a:ext>
            </a:extLst>
          </p:cNvPr>
          <p:cNvSpPr/>
          <p:nvPr/>
        </p:nvSpPr>
        <p:spPr>
          <a:xfrm>
            <a:off x="329973" y="1929936"/>
            <a:ext cx="17819036" cy="887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sz="2800" spc="138" dirty="0">
              <a:latin typeface="Plumb Medium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717" y="2882983"/>
            <a:ext cx="3272783" cy="423601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260416" y="649619"/>
            <a:ext cx="15080275" cy="793219"/>
            <a:chOff x="2495396" y="1385081"/>
            <a:chExt cx="14864439" cy="793219"/>
          </a:xfrm>
        </p:grpSpPr>
        <p:sp>
          <p:nvSpPr>
            <p:cNvPr id="5" name="TextBox 5"/>
            <p:cNvSpPr txBox="1"/>
            <p:nvPr/>
          </p:nvSpPr>
          <p:spPr>
            <a:xfrm>
              <a:off x="2495396" y="1504278"/>
              <a:ext cx="14864439" cy="5371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440"/>
                </a:lnSpc>
              </a:pPr>
              <a:r>
                <a:rPr lang="ru-RU" sz="36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="" xmlns:a16="http://schemas.microsoft.com/office/drawing/2014/main" id="{EF85B96B-4691-4E4A-AEBC-8D6A7332D19E}"/>
                </a:ext>
              </a:extLst>
            </p:cNvPr>
            <p:cNvSpPr/>
            <p:nvPr/>
          </p:nvSpPr>
          <p:spPr>
            <a:xfrm>
              <a:off x="2495399" y="1416300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="" xmlns:a16="http://schemas.microsoft.com/office/drawing/2014/main" id="{AC04982A-B711-4E24-85D8-0244FDAE1E1B}"/>
              </a:ext>
            </a:extLst>
          </p:cNvPr>
          <p:cNvSpPr txBox="1"/>
          <p:nvPr/>
        </p:nvSpPr>
        <p:spPr>
          <a:xfrm>
            <a:off x="1" y="226665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C5B3B238-E991-4DAB-9437-F7AC3979E293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2880" y="822224"/>
            <a:ext cx="13013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Plumb Black" charset="0"/>
              </a:rPr>
              <a:t>Федеральная информационно-сервисная </a:t>
            </a:r>
            <a:r>
              <a:rPr lang="ru-RU" altLang="ru-RU" sz="2800" b="1" dirty="0">
                <a:latin typeface="Plumb Black" charset="0"/>
              </a:rPr>
              <a:t>платформа цифровой образовательной среды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08501" y="2861556"/>
            <a:ext cx="1641361" cy="1358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Plumb Medium" charset="0"/>
              </a:rPr>
              <a:t>Экосистема информационных </a:t>
            </a:r>
            <a:r>
              <a:rPr lang="ru-RU" sz="1600" b="1" dirty="0" smtClean="0">
                <a:solidFill>
                  <a:schemeClr val="tx1"/>
                </a:solidFill>
                <a:latin typeface="Plumb Medium" charset="0"/>
              </a:rPr>
              <a:t>сервисов </a:t>
            </a:r>
            <a:r>
              <a:rPr lang="ru-RU" sz="1600" b="1" dirty="0">
                <a:solidFill>
                  <a:schemeClr val="tx1"/>
                </a:solidFill>
                <a:latin typeface="Plumb Medium" charset="0"/>
              </a:rPr>
              <a:t>и ресурсов (ИСиР)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10632" y="4229736"/>
            <a:ext cx="4770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взаимодействие с другими </a:t>
            </a:r>
            <a:r>
              <a:rPr lang="ru-RU" sz="2000" b="1" dirty="0" smtClean="0"/>
              <a:t>участниками </a:t>
            </a:r>
          </a:p>
          <a:p>
            <a:pPr algn="r"/>
            <a:r>
              <a:rPr lang="ru-RU" sz="2000" b="1" dirty="0" smtClean="0"/>
              <a:t>образовательного </a:t>
            </a:r>
            <a:r>
              <a:rPr lang="ru-RU" sz="2000" b="1" dirty="0"/>
              <a:t>процесса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982856" y="3450021"/>
            <a:ext cx="6064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повышение знаний, компетентности, квалификации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94856" y="5263344"/>
            <a:ext cx="3446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обмен опытом и практиками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65859" y="6212426"/>
            <a:ext cx="5630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управление собственным цифровым портфолио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75831" y="5297965"/>
            <a:ext cx="6471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получение (оказание) </a:t>
            </a:r>
            <a:r>
              <a:rPr lang="ru-RU" sz="2000" b="1" dirty="0" smtClean="0"/>
              <a:t>государственных </a:t>
            </a:r>
            <a:r>
              <a:rPr lang="ru-RU" sz="2000" b="1" dirty="0"/>
              <a:t>услуг и функций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923257" y="590465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осуществление мониторинга прохождения </a:t>
            </a:r>
            <a:endParaRPr lang="ru-RU" sz="2000" b="1" dirty="0" smtClean="0"/>
          </a:p>
          <a:p>
            <a:r>
              <a:rPr lang="ru-RU" sz="2000" b="1" dirty="0" smtClean="0"/>
              <a:t>образовательных программ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488891" y="3264675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/>
              <a:t>объективное оценивание навыков и </a:t>
            </a:r>
            <a:r>
              <a:rPr lang="ru-RU" sz="2000" b="1" dirty="0" smtClean="0"/>
              <a:t>достижений пользователей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основанное </a:t>
            </a:r>
            <a:r>
              <a:rPr lang="ru-RU" sz="2000" b="1" dirty="0"/>
              <a:t>на анализе данных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205467" y="3237477"/>
            <a:ext cx="533400" cy="196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03" y="4274787"/>
            <a:ext cx="608596" cy="5815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95" y="3224882"/>
            <a:ext cx="581135" cy="90549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018047" y="4315327"/>
            <a:ext cx="650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изучение образовательного контента и усвоения знаний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85534" y="6966108"/>
            <a:ext cx="6467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Plumb Medium" charset="0"/>
              </a:rPr>
              <a:t>Пилотные регионы</a:t>
            </a:r>
            <a:endParaRPr lang="ru-RU" dirty="0"/>
          </a:p>
        </p:txBody>
      </p:sp>
      <p:sp>
        <p:nvSpPr>
          <p:cNvPr id="36" name="AutoShape 2">
            <a:extLst>
              <a:ext uri="{FF2B5EF4-FFF2-40B4-BE49-F238E27FC236}">
                <a16:creationId xmlns:a16="http://schemas.microsoft.com/office/drawing/2014/main" xmlns="" id="{57EE976F-9964-4F94-8576-119F1D2D5F99}"/>
              </a:ext>
            </a:extLst>
          </p:cNvPr>
          <p:cNvSpPr/>
          <p:nvPr/>
        </p:nvSpPr>
        <p:spPr>
          <a:xfrm>
            <a:off x="4020174" y="7396503"/>
            <a:ext cx="657223" cy="2235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sz="2800" spc="138" dirty="0">
              <a:latin typeface="Plumb Medium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68803" y="7531510"/>
            <a:ext cx="5308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lumb Medium" charset="0"/>
              </a:rPr>
              <a:t>Алтайский край</a:t>
            </a:r>
          </a:p>
          <a:p>
            <a:r>
              <a:rPr lang="ru-RU" sz="2000" dirty="0" smtClean="0">
                <a:latin typeface="Plumb Medium" charset="0"/>
              </a:rPr>
              <a:t>Астраханская область</a:t>
            </a:r>
          </a:p>
          <a:p>
            <a:r>
              <a:rPr lang="ru-RU" sz="2000" dirty="0" smtClean="0">
                <a:latin typeface="Plumb Medium" charset="0"/>
              </a:rPr>
              <a:t>Пермский край</a:t>
            </a:r>
          </a:p>
          <a:p>
            <a:r>
              <a:rPr lang="ru-RU" sz="2000" dirty="0" smtClean="0">
                <a:latin typeface="Plumb Medium" charset="0"/>
              </a:rPr>
              <a:t>Калининградская область</a:t>
            </a:r>
          </a:p>
          <a:p>
            <a:r>
              <a:rPr lang="ru-RU" sz="2000" dirty="0" smtClean="0">
                <a:latin typeface="Plumb Medium" charset="0"/>
              </a:rPr>
              <a:t>Калужская область</a:t>
            </a:r>
          </a:p>
          <a:p>
            <a:r>
              <a:rPr lang="ru-RU" sz="2000" dirty="0" smtClean="0">
                <a:latin typeface="Plumb Medium" charset="0"/>
              </a:rPr>
              <a:t>Кемеровская область</a:t>
            </a:r>
            <a:endParaRPr lang="ru-RU" sz="2000" dirty="0">
              <a:latin typeface="Plumb Medium" charset="0"/>
            </a:endParaRPr>
          </a:p>
        </p:txBody>
      </p:sp>
      <p:sp>
        <p:nvSpPr>
          <p:cNvPr id="38" name="AutoShape 2">
            <a:extLst>
              <a:ext uri="{FF2B5EF4-FFF2-40B4-BE49-F238E27FC236}">
                <a16:creationId xmlns:a16="http://schemas.microsoft.com/office/drawing/2014/main" xmlns="" id="{57EE976F-9964-4F94-8576-119F1D2D5F99}"/>
              </a:ext>
            </a:extLst>
          </p:cNvPr>
          <p:cNvSpPr/>
          <p:nvPr/>
        </p:nvSpPr>
        <p:spPr>
          <a:xfrm>
            <a:off x="10546751" y="7445611"/>
            <a:ext cx="657223" cy="21782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sz="2800" spc="138" dirty="0">
              <a:latin typeface="Plumb Medium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227165" y="7396503"/>
            <a:ext cx="69821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lumb Medium" charset="0"/>
              </a:rPr>
              <a:t>Нижегородская область</a:t>
            </a:r>
          </a:p>
          <a:p>
            <a:r>
              <a:rPr lang="ru-RU" sz="2000" dirty="0" smtClean="0">
                <a:latin typeface="Plumb Medium" charset="0"/>
              </a:rPr>
              <a:t>Новгородская область</a:t>
            </a:r>
          </a:p>
          <a:p>
            <a:r>
              <a:rPr lang="ru-RU" sz="2000" dirty="0" smtClean="0">
                <a:latin typeface="Plumb Medium" charset="0"/>
              </a:rPr>
              <a:t>Новосибирская область</a:t>
            </a:r>
          </a:p>
          <a:p>
            <a:r>
              <a:rPr lang="ru-RU" sz="2000" dirty="0" smtClean="0">
                <a:latin typeface="Plumb Medium" charset="0"/>
              </a:rPr>
              <a:t>Сахалинская область</a:t>
            </a:r>
          </a:p>
          <a:p>
            <a:r>
              <a:rPr lang="ru-RU" sz="2000" dirty="0" smtClean="0">
                <a:latin typeface="Plumb Medium" charset="0"/>
              </a:rPr>
              <a:t>Тюменская область</a:t>
            </a:r>
          </a:p>
          <a:p>
            <a:r>
              <a:rPr lang="ru-RU" sz="2000" dirty="0" smtClean="0">
                <a:latin typeface="Plumb Medium" charset="0"/>
              </a:rPr>
              <a:t>Челябинская область (город </a:t>
            </a:r>
            <a:r>
              <a:rPr lang="ru-RU" sz="2000" dirty="0" err="1" smtClean="0">
                <a:latin typeface="Plumb Medium" charset="0"/>
              </a:rPr>
              <a:t>Снежинск</a:t>
            </a:r>
            <a:r>
              <a:rPr lang="ru-RU" sz="2000" dirty="0" smtClean="0">
                <a:latin typeface="Plumb Medium" charset="0"/>
              </a:rPr>
              <a:t>)</a:t>
            </a:r>
          </a:p>
          <a:p>
            <a:r>
              <a:rPr lang="ru-RU" sz="2000" dirty="0" smtClean="0">
                <a:latin typeface="Plumb Medium" charset="0"/>
              </a:rPr>
              <a:t>Ямало-Ненецкий автономный округ</a:t>
            </a:r>
          </a:p>
          <a:p>
            <a:endParaRPr lang="ru-RU" sz="2000" dirty="0">
              <a:latin typeface="Plumb Medium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355" y="1880260"/>
            <a:ext cx="17839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это совокупность </a:t>
            </a:r>
            <a:r>
              <a:rPr lang="ru-RU" b="1" dirty="0"/>
              <a:t>информационных сервисов и ресурсов, интегрированных с ними государственными и иных информационных систем, используемых в сфере образования, взаимодействующих в единой информационной среде, использующих единые стандарты информации, механизмы идентификации и аутентификации, роли и атрибуты, обеспечивающая алгоритмизированное решение задач участников отношений в сфере </a:t>
            </a:r>
            <a:r>
              <a:rPr lang="ru-RU" b="1" dirty="0" smtClean="0"/>
              <a:t>образования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33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14906" y="1062295"/>
            <a:ext cx="15080275" cy="793219"/>
            <a:chOff x="2495396" y="1385081"/>
            <a:chExt cx="14864439" cy="793219"/>
          </a:xfrm>
        </p:grpSpPr>
        <p:sp>
          <p:nvSpPr>
            <p:cNvPr id="5" name="TextBox 5"/>
            <p:cNvSpPr txBox="1"/>
            <p:nvPr/>
          </p:nvSpPr>
          <p:spPr>
            <a:xfrm>
              <a:off x="2495396" y="1504278"/>
              <a:ext cx="14864439" cy="5371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440"/>
                </a:lnSpc>
              </a:pPr>
              <a:r>
                <a:rPr lang="ru-RU" sz="36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="" xmlns:a16="http://schemas.microsoft.com/office/drawing/2014/main" id="{EF85B96B-4691-4E4A-AEBC-8D6A7332D19E}"/>
                </a:ext>
              </a:extLst>
            </p:cNvPr>
            <p:cNvSpPr/>
            <p:nvPr/>
          </p:nvSpPr>
          <p:spPr>
            <a:xfrm>
              <a:off x="2495399" y="1416300"/>
              <a:ext cx="762000" cy="76200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="" xmlns:a16="http://schemas.microsoft.com/office/drawing/2014/main" id="{AC04982A-B711-4E24-85D8-0244FDAE1E1B}"/>
              </a:ext>
            </a:extLst>
          </p:cNvPr>
          <p:cNvSpPr txBox="1"/>
          <p:nvPr/>
        </p:nvSpPr>
        <p:spPr>
          <a:xfrm>
            <a:off x="1" y="226665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ЦОС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C5B3B238-E991-4DAB-9437-F7AC3979E293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«Цифровая образовательная среда»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3" y="645380"/>
            <a:ext cx="2021303" cy="13111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5600" y="1164567"/>
            <a:ext cx="1301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Plumb Black" charset="0"/>
              </a:rPr>
              <a:t>Состав платформы ЦОС</a:t>
            </a:r>
            <a:endParaRPr lang="ru-RU" altLang="ru-RU" sz="2800" b="1" dirty="0">
              <a:latin typeface="Plumb Black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47189" y="3835552"/>
            <a:ext cx="7296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Plumb Medium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16" y="1986621"/>
            <a:ext cx="15513065" cy="72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1394</Words>
  <Application>Microsoft Office PowerPoint</Application>
  <PresentationFormat>Произвольный</PresentationFormat>
  <Paragraphs>248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Plumb Medium</vt:lpstr>
      <vt:lpstr>Calibri</vt:lpstr>
      <vt:lpstr>Times New Roman</vt:lpstr>
      <vt:lpstr>Plumb Black</vt:lpstr>
      <vt:lpstr>Arial</vt:lpstr>
      <vt:lpstr>PlumbCondensed</vt:lpstr>
      <vt:lpstr>Office Theme</vt:lpstr>
      <vt:lpstr>Презентация PowerPoint</vt:lpstr>
      <vt:lpstr>Значение показателей регионального проекта на 2020 год</vt:lpstr>
      <vt:lpstr>Значение результатов регионального проекта на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Marketing Strategy</dc:title>
  <dc:creator>Потемкин Сергей Игоревич</dc:creator>
  <cp:lastModifiedBy>user</cp:lastModifiedBy>
  <cp:revision>270</cp:revision>
  <dcterms:created xsi:type="dcterms:W3CDTF">2006-08-16T00:00:00Z</dcterms:created>
  <dcterms:modified xsi:type="dcterms:W3CDTF">2020-06-18T03:00:06Z</dcterms:modified>
  <dc:identifier>DADUHKVARC8</dc:identifier>
</cp:coreProperties>
</file>